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3" r:id="rId2"/>
    <p:sldId id="278" r:id="rId3"/>
    <p:sldId id="308" r:id="rId4"/>
    <p:sldId id="327" r:id="rId5"/>
    <p:sldId id="333" r:id="rId6"/>
    <p:sldId id="332" r:id="rId7"/>
    <p:sldId id="334" r:id="rId8"/>
    <p:sldId id="336" r:id="rId9"/>
    <p:sldId id="335" r:id="rId10"/>
    <p:sldId id="298" r:id="rId11"/>
    <p:sldId id="339" r:id="rId12"/>
    <p:sldId id="320" r:id="rId13"/>
    <p:sldId id="337" r:id="rId14"/>
    <p:sldId id="340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9933"/>
    <a:srgbClr val="CC3399"/>
    <a:srgbClr val="D60093"/>
    <a:srgbClr val="008000"/>
    <a:srgbClr val="CC0099"/>
    <a:srgbClr val="FF6600"/>
    <a:srgbClr val="FF3399"/>
    <a:srgbClr val="66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70" d="100"/>
          <a:sy n="70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295E6-25D5-4C3B-A7A1-7D422B59DEA8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937E1-51A2-4B63-A2E9-0B9B0F6C9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37E1-51A2-4B63-A2E9-0B9B0F6C926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2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3124-73E5-49F2-9531-4C38072F93BE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F08D-6B95-4A26-A182-CFAB3CA0A899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3BD-781C-447A-9EE9-F7D0B6238CDE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3914-F60D-415A-B938-88A5BC1144DD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2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80C2-76C3-493C-B736-373CE79C6B45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118-C455-4C29-A3ED-3FC9CF2398AE}" type="datetime1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4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A16D-AE20-40DD-846C-CFEA4FF574F6}" type="datetime1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661-D183-421A-8A3E-259487660FEA}" type="datetime1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DF5-C98E-4E50-94F6-9733BE9BF256}" type="datetime1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AF9A-374B-4835-9FA0-C9E16367F97B}" type="datetime1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970-8966-4DDC-A979-7E6BAA765378}" type="datetime1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C393-7DBE-48D6-96C8-F83DA79A10FE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miltonroad.cambs.sch.uk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2" y="2132856"/>
            <a:ext cx="5796136" cy="3024336"/>
          </a:xfrm>
        </p:spPr>
        <p:txBody>
          <a:bodyPr>
            <a:noAutofit/>
          </a:bodyPr>
          <a:lstStyle/>
          <a:p>
            <a:pPr>
              <a:tabLst>
                <a:tab pos="1169988" algn="l"/>
              </a:tabLst>
            </a:pPr>
            <a:r>
              <a:rPr lang="en-GB" sz="3200" b="1" i="1" dirty="0" smtClean="0">
                <a:solidFill>
                  <a:schemeClr val="bg1"/>
                </a:solidFill>
                <a:latin typeface="+mn-lt"/>
              </a:rPr>
              <a:t>Welcome to Year </a:t>
            </a:r>
            <a:r>
              <a:rPr lang="en-GB" sz="3200" b="1" i="1" dirty="0" smtClean="0">
                <a:solidFill>
                  <a:schemeClr val="bg1"/>
                </a:solidFill>
                <a:latin typeface="+mn-lt"/>
              </a:rPr>
              <a:t>4!</a:t>
            </a:r>
            <a:r>
              <a:rPr lang="en-GB" sz="320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sz="3200" i="1" dirty="0" smtClean="0">
                <a:solidFill>
                  <a:schemeClr val="bg1"/>
                </a:solidFill>
                <a:latin typeface="+mn-lt"/>
              </a:rPr>
            </a:br>
            <a:r>
              <a:rPr lang="en-GB" sz="3200" i="1" dirty="0">
                <a:solidFill>
                  <a:schemeClr val="bg1"/>
                </a:solidFill>
                <a:latin typeface="+mn-lt"/>
              </a:rPr>
              <a:t>4</a:t>
            </a:r>
            <a:r>
              <a:rPr lang="en-GB" sz="3200" i="1" dirty="0" smtClean="0">
                <a:solidFill>
                  <a:schemeClr val="bg1"/>
                </a:solidFill>
                <a:latin typeface="+mn-lt"/>
              </a:rPr>
              <a:t>M Turtles: Miss Wild</a:t>
            </a:r>
            <a:br>
              <a:rPr lang="en-GB" sz="3200" i="1" dirty="0" smtClean="0">
                <a:solidFill>
                  <a:schemeClr val="bg1"/>
                </a:solidFill>
                <a:latin typeface="+mn-lt"/>
              </a:rPr>
            </a:br>
            <a:r>
              <a:rPr lang="en-GB" sz="3200" i="1" dirty="0" smtClean="0">
                <a:solidFill>
                  <a:schemeClr val="bg1"/>
                </a:solidFill>
                <a:latin typeface="+mn-lt"/>
              </a:rPr>
              <a:t>4R Barn Owls: Mrs </a:t>
            </a:r>
            <a:r>
              <a:rPr lang="en-GB" sz="3200" i="1" dirty="0" err="1" smtClean="0">
                <a:solidFill>
                  <a:schemeClr val="bg1"/>
                </a:solidFill>
                <a:latin typeface="+mn-lt"/>
              </a:rPr>
              <a:t>Baucher</a:t>
            </a:r>
            <a:r>
              <a:rPr lang="en-GB" sz="3200" i="1" dirty="0" smtClean="0">
                <a:solidFill>
                  <a:schemeClr val="bg1"/>
                </a:solidFill>
                <a:latin typeface="+mn-lt"/>
              </a:rPr>
              <a:t>-Webb</a:t>
            </a:r>
            <a:br>
              <a:rPr lang="en-GB" sz="3200" i="1" dirty="0" smtClean="0">
                <a:solidFill>
                  <a:schemeClr val="bg1"/>
                </a:solidFill>
                <a:latin typeface="+mn-lt"/>
              </a:rPr>
            </a:br>
            <a:r>
              <a:rPr lang="en-GB" sz="3200" i="1" dirty="0" smtClean="0">
                <a:solidFill>
                  <a:schemeClr val="bg1"/>
                </a:solidFill>
                <a:latin typeface="+mn-lt"/>
              </a:rPr>
              <a:t>Miss McKee</a:t>
            </a:r>
            <a:br>
              <a:rPr lang="en-GB" sz="3200" i="1" dirty="0" smtClean="0">
                <a:solidFill>
                  <a:schemeClr val="bg1"/>
                </a:solidFill>
                <a:latin typeface="+mn-lt"/>
              </a:rPr>
            </a:br>
            <a:r>
              <a:rPr lang="en-GB" sz="3200" i="1" dirty="0" smtClean="0">
                <a:solidFill>
                  <a:schemeClr val="bg1"/>
                </a:solidFill>
                <a:latin typeface="+mn-lt"/>
              </a:rPr>
              <a:t>Miss Rowe</a:t>
            </a:r>
            <a:br>
              <a:rPr lang="en-GB" sz="3200" i="1" dirty="0" smtClean="0">
                <a:solidFill>
                  <a:schemeClr val="bg1"/>
                </a:solidFill>
                <a:latin typeface="+mn-lt"/>
              </a:rPr>
            </a:br>
            <a:r>
              <a:rPr lang="en-GB" sz="3200" i="1" dirty="0" smtClean="0">
                <a:solidFill>
                  <a:schemeClr val="bg1"/>
                </a:solidFill>
                <a:latin typeface="+mn-lt"/>
              </a:rPr>
              <a:t>Mr Lam</a:t>
            </a:r>
            <a:br>
              <a:rPr lang="en-GB" sz="3200" i="1" dirty="0" smtClean="0">
                <a:solidFill>
                  <a:schemeClr val="bg1"/>
                </a:solidFill>
                <a:latin typeface="+mn-lt"/>
              </a:rPr>
            </a:br>
            <a:r>
              <a:rPr lang="en-GB" sz="3200" i="1" dirty="0" smtClean="0">
                <a:solidFill>
                  <a:schemeClr val="bg1"/>
                </a:solidFill>
                <a:latin typeface="+mn-lt"/>
              </a:rPr>
              <a:t>Miss Griffiths</a:t>
            </a:r>
            <a:endParaRPr lang="en-GB" sz="40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5994" y="1916832"/>
            <a:ext cx="56886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Named belongings</a:t>
            </a:r>
          </a:p>
          <a:p>
            <a:r>
              <a:rPr lang="en-GB" sz="4000" b="1" dirty="0" smtClean="0"/>
              <a:t>Indoor shoes</a:t>
            </a:r>
          </a:p>
          <a:p>
            <a:r>
              <a:rPr lang="en-GB" sz="4000" b="1" dirty="0" smtClean="0"/>
              <a:t>PE Kits</a:t>
            </a:r>
          </a:p>
          <a:p>
            <a:r>
              <a:rPr lang="en-GB" sz="4000" b="1" dirty="0" smtClean="0"/>
              <a:t>Water bottles</a:t>
            </a:r>
          </a:p>
          <a:p>
            <a:r>
              <a:rPr lang="en-GB" sz="4000" b="1" dirty="0" smtClean="0"/>
              <a:t>Reading books</a:t>
            </a:r>
          </a:p>
          <a:p>
            <a:endParaRPr lang="en-GB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10</a:t>
            </a:fld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Ready for Learning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Reading For Pleasure 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Encouraging reading environments</a:t>
            </a: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Michael Rosen Library is at the heart of our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</a:p>
          <a:p>
            <a:pPr marL="0" indent="0" algn="ctr">
              <a:buNone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11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3716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3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75" y="-17579"/>
            <a:ext cx="6933454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Parents as Partners in Learning </a:t>
            </a:r>
            <a:endParaRPr lang="en-GB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12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322"/>
            <a:ext cx="1412138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411458"/>
            <a:ext cx="8814579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Open communication is key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smtClean="0"/>
              <a:t>– catch us at the door in the morning or end of the day. </a:t>
            </a:r>
            <a:r>
              <a:rPr lang="en-GB" sz="1700" dirty="0"/>
              <a:t>F</a:t>
            </a:r>
            <a:r>
              <a:rPr lang="en-GB" sz="1700" dirty="0" smtClean="0"/>
              <a:t>or a longer meeting, email the </a:t>
            </a:r>
            <a:r>
              <a:rPr lang="en-GB" sz="1700" dirty="0" smtClean="0">
                <a:hlinkClick r:id="rId3"/>
              </a:rPr>
              <a:t>office@miltonroad.cambs.sch.uk</a:t>
            </a:r>
            <a:r>
              <a:rPr lang="en-GB" sz="1700" dirty="0" smtClean="0"/>
              <a:t>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Talk to Us First: </a:t>
            </a:r>
            <a:r>
              <a:rPr lang="en-GB" sz="1700" dirty="0" smtClean="0"/>
              <a:t>The class teacher is always the first post of call with any issue regarding your child. If escalation, or signposting is needed the class teachers will organise this.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Open </a:t>
            </a: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Friday</a:t>
            </a:r>
            <a:r>
              <a:rPr lang="en-GB" sz="1700" b="1" dirty="0" smtClean="0"/>
              <a:t>: </a:t>
            </a:r>
            <a:r>
              <a:rPr lang="en-GB" sz="1700" dirty="0" smtClean="0"/>
              <a:t>An opportunity every Friday (except the first and final Friday of every term) to celebrate your child’s learning, achievement and progress.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Accumulative Termly Report </a:t>
            </a:r>
            <a:r>
              <a:rPr lang="en-GB" sz="1700" dirty="0" smtClean="0"/>
              <a:t>to share with you your child’s progress and termly teacher/parent meetings. </a:t>
            </a:r>
            <a:endParaRPr lang="en-GB" sz="1700" dirty="0" smtClean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Updates </a:t>
            </a:r>
            <a:r>
              <a:rPr lang="en-GB" sz="1700" b="1" dirty="0">
                <a:solidFill>
                  <a:schemeClr val="accent5">
                    <a:lumMod val="75000"/>
                  </a:schemeClr>
                </a:solidFill>
              </a:rPr>
              <a:t>on </a:t>
            </a:r>
            <a:r>
              <a:rPr lang="en-GB" sz="1700" b="1" dirty="0" err="1" smtClean="0">
                <a:solidFill>
                  <a:schemeClr val="accent5">
                    <a:lumMod val="75000"/>
                  </a:schemeClr>
                </a:solidFill>
              </a:rPr>
              <a:t>SeeSaw</a:t>
            </a:r>
            <a:r>
              <a:rPr lang="en-GB" sz="1700" b="1" dirty="0"/>
              <a:t> </a:t>
            </a:r>
            <a:r>
              <a:rPr lang="en-GB" sz="1700" dirty="0" smtClean="0"/>
              <a:t>with photos of the children’s work and learning. </a:t>
            </a:r>
            <a:r>
              <a:rPr lang="en-GB" sz="1700" dirty="0" smtClean="0"/>
              <a:t>Messages</a:t>
            </a:r>
            <a:r>
              <a:rPr lang="en-GB" sz="1700" dirty="0" smtClean="0"/>
              <a:t> might be from either of the Year 4 teachers.</a:t>
            </a:r>
            <a:endParaRPr lang="en-GB" sz="1700" dirty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Volunteering </a:t>
            </a:r>
            <a:r>
              <a:rPr lang="en-GB" sz="17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/>
              <a:t>educational </a:t>
            </a:r>
            <a:r>
              <a:rPr lang="en-GB" sz="1700" dirty="0" smtClean="0"/>
              <a:t>visits, library, expert speakers,  gardening, fund raising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An </a:t>
            </a: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inclusive weekly newsletter </a:t>
            </a:r>
            <a:r>
              <a:rPr lang="en-GB" sz="1700" dirty="0" smtClean="0"/>
              <a:t>of school events, key information, religious celebrations, as well as activities in the community, please email the office if there is something to add.</a:t>
            </a:r>
          </a:p>
          <a:p>
            <a:pPr lvl="0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599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16" y="260648"/>
            <a:ext cx="735516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Learning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at Home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13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716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2962"/>
            <a:ext cx="2734444" cy="2734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553809"/>
            <a:ext cx="8075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Century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TTRS – Year 4 MTC in the Summer Term</a:t>
            </a:r>
          </a:p>
          <a:p>
            <a:endParaRPr lang="en-GB" sz="2400" b="1" dirty="0"/>
          </a:p>
          <a:p>
            <a:r>
              <a:rPr lang="en-GB" sz="2400" b="1" dirty="0" smtClean="0"/>
              <a:t>Reading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985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69044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Thank you for joining us today!</a:t>
            </a:r>
            <a:endParaRPr lang="en-GB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14</a:t>
            </a:fld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4" y="2204864"/>
            <a:ext cx="8377288" cy="311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3716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0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What’s our curriculum purpose?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4886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i="1" dirty="0" smtClean="0">
                <a:solidFill>
                  <a:schemeClr val="accent5">
                    <a:lumMod val="75000"/>
                  </a:schemeClr>
                </a:solidFill>
              </a:rPr>
              <a:t>We want our children to be happy &amp; healthy today, fulfilled in the future and able to make their world an even better place. </a:t>
            </a:r>
            <a:endParaRPr lang="en-GB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53" y="4845324"/>
            <a:ext cx="380238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1" y="2204864"/>
            <a:ext cx="2339860" cy="415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92169"/>
            <a:ext cx="3672408" cy="206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60648"/>
            <a:ext cx="630722" cy="6307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7" y="4956913"/>
            <a:ext cx="1618310" cy="1589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9815"/>
            <a:ext cx="1541150" cy="15704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6054" cy="143103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We are a Values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ased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chool - Values at the Heart of our Ethos 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331236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Creativity, Curiosity, Kindness, Confidence, </a:t>
            </a: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Care, Change making</a:t>
            </a:r>
          </a:p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Respect,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Responsibility</a:t>
            </a:r>
          </a:p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Excellence, Elegance, Empathy </a:t>
            </a:r>
          </a:p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Wisdom</a:t>
            </a: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32040" y="1627813"/>
            <a:ext cx="3397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sz="44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#</a:t>
            </a:r>
            <a:r>
              <a:rPr lang="en-GB" sz="4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WeAreCrew</a:t>
            </a:r>
            <a:endParaRPr lang="en-GB" sz="4400" b="1" i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1854214" cy="18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Safety, Well-being, Welfare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23051"/>
            <a:ext cx="8568952" cy="5544616"/>
          </a:xfrm>
        </p:spPr>
        <p:txBody>
          <a:bodyPr>
            <a:normAutofit/>
          </a:bodyPr>
          <a:lstStyle/>
          <a:p>
            <a:r>
              <a:rPr lang="en-GB" dirty="0" smtClean="0"/>
              <a:t>The Take Care Agreements to keep everyone safe!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19890"/>
            <a:ext cx="5328592" cy="44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560840" cy="56830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6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A Holistic Curriculum – A Whole Education</a:t>
            </a:r>
            <a:endParaRPr lang="en-GB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7504" y="3501008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7030A0"/>
                </a:solidFill>
              </a:rPr>
              <a:t>Maths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English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Science</a:t>
            </a:r>
          </a:p>
          <a:p>
            <a:r>
              <a:rPr lang="en-GB" sz="1200" b="1" dirty="0">
                <a:solidFill>
                  <a:srgbClr val="7030A0"/>
                </a:solidFill>
              </a:rPr>
              <a:t>History</a:t>
            </a:r>
          </a:p>
          <a:p>
            <a:endParaRPr lang="en-GB" sz="1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0124" y="2780928"/>
            <a:ext cx="936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7030A0"/>
                </a:solidFill>
              </a:rPr>
              <a:t>Art &amp; Design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Design Technology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Music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Drama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ICT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Music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MFL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645333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7030A0"/>
                </a:solidFill>
              </a:rPr>
              <a:t>PSHE, Religious Education, PE &amp; Games</a:t>
            </a:r>
            <a:endParaRPr lang="en-GB" sz="1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908720"/>
            <a:ext cx="147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7030A0"/>
                </a:solidFill>
              </a:rPr>
              <a:t>Citizenship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Forest School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Geography &amp; sustainability</a:t>
            </a:r>
          </a:p>
          <a:p>
            <a:endParaRPr lang="en-GB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4983" y="-106508"/>
            <a:ext cx="863971" cy="4478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Happy, Healthy Children  </a:t>
            </a: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6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4" y="260648"/>
            <a:ext cx="6768752" cy="144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6110"/>
            <a:ext cx="1410062" cy="14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0899"/>
            <a:ext cx="1999865" cy="12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19801"/>
            <a:ext cx="2016224" cy="12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42" y="4725144"/>
            <a:ext cx="3240216" cy="1701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4544" y="2499643"/>
            <a:ext cx="46085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PSHE Lessons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The Buddy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Eco-Council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The Big Think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The Wonder Woods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The Daily Mile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PE/Sports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Dialogic classrooms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1584176" cy="157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13" y="2830229"/>
            <a:ext cx="2931159" cy="163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83585"/>
            <a:ext cx="1651816" cy="126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24" y="3554373"/>
            <a:ext cx="1584179" cy="158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5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Curriculum Map</a:t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24" y="1307306"/>
            <a:ext cx="7448388" cy="52316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42" y="147994"/>
            <a:ext cx="1368152" cy="139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8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Weekly Timetable 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8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3716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0" y="1950784"/>
            <a:ext cx="8813626" cy="41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Educational Visits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9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371719" cy="139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92" y="4365104"/>
            <a:ext cx="2912856" cy="1941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00808"/>
            <a:ext cx="8435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Museum of Anthropology and Archaeology</a:t>
            </a:r>
            <a:endParaRPr lang="en-GB" sz="2400" b="1" dirty="0"/>
          </a:p>
          <a:p>
            <a:endParaRPr lang="en-GB" sz="2400" b="1" dirty="0" smtClean="0"/>
          </a:p>
          <a:p>
            <a:r>
              <a:rPr lang="en-GB" sz="2400" b="1" dirty="0" smtClean="0"/>
              <a:t>Roman Day</a:t>
            </a:r>
          </a:p>
          <a:p>
            <a:endParaRPr lang="en-GB" sz="2400" b="1" dirty="0"/>
          </a:p>
          <a:p>
            <a:r>
              <a:rPr lang="en-GB" sz="2400" b="1" dirty="0" smtClean="0"/>
              <a:t>Paxton Pits</a:t>
            </a:r>
          </a:p>
          <a:p>
            <a:endParaRPr lang="en-GB" sz="2400" b="1" dirty="0"/>
          </a:p>
          <a:p>
            <a:r>
              <a:rPr lang="en-GB" sz="2400" b="1" dirty="0" smtClean="0"/>
              <a:t>West Stow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4698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14100</TotalTime>
  <Words>446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Welcome to Year 4! 4M Turtles: Miss Wild 4R Barn Owls: Mrs Baucher-Webb Miss McKee Miss Rowe Mr Lam Miss Griffiths</vt:lpstr>
      <vt:lpstr>What’s our curriculum purpose?</vt:lpstr>
      <vt:lpstr>We are a Values Based School - Values at the Heart of our Ethos </vt:lpstr>
      <vt:lpstr>Safety, Well-being, Welfare</vt:lpstr>
      <vt:lpstr>A Holistic Curriculum – A Whole Education</vt:lpstr>
      <vt:lpstr>PowerPoint Presentation</vt:lpstr>
      <vt:lpstr>Curriculum Map </vt:lpstr>
      <vt:lpstr>Weekly Timetable </vt:lpstr>
      <vt:lpstr>Educational Visits</vt:lpstr>
      <vt:lpstr>Ready for Learning</vt:lpstr>
      <vt:lpstr>Reading For Pleasure </vt:lpstr>
      <vt:lpstr>Parents as Partners in Learning </vt:lpstr>
      <vt:lpstr>Learning at Home</vt:lpstr>
      <vt:lpstr>Thank you for joining us today!</vt:lpstr>
    </vt:vector>
  </TitlesOfParts>
  <Company>Milton Road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Design</dc:title>
  <dc:creator>Rachel Snape</dc:creator>
  <cp:lastModifiedBy>Gillian Wild</cp:lastModifiedBy>
  <cp:revision>343</cp:revision>
  <cp:lastPrinted>2021-01-29T14:56:42Z</cp:lastPrinted>
  <dcterms:created xsi:type="dcterms:W3CDTF">2021-01-29T11:01:41Z</dcterms:created>
  <dcterms:modified xsi:type="dcterms:W3CDTF">2022-09-13T15:50:25Z</dcterms:modified>
</cp:coreProperties>
</file>