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73" r:id="rId2"/>
  </p:sldMasterIdLst>
  <p:notesMasterIdLst>
    <p:notesMasterId r:id="rId15"/>
  </p:notesMasterIdLst>
  <p:handoutMasterIdLst>
    <p:handoutMasterId r:id="rId16"/>
  </p:handoutMasterIdLst>
  <p:sldIdLst>
    <p:sldId id="265" r:id="rId3"/>
    <p:sldId id="266" r:id="rId4"/>
    <p:sldId id="267" r:id="rId5"/>
    <p:sldId id="268" r:id="rId6"/>
    <p:sldId id="269" r:id="rId7"/>
    <p:sldId id="280" r:id="rId8"/>
    <p:sldId id="272" r:id="rId9"/>
    <p:sldId id="273" r:id="rId10"/>
    <p:sldId id="274" r:id="rId11"/>
    <p:sldId id="279" r:id="rId12"/>
    <p:sldId id="277" r:id="rId13"/>
    <p:sldId id="275" r:id="rId14"/>
  </p:sldIdLst>
  <p:sldSz cx="9144000" cy="6858000" type="screen4x3"/>
  <p:notesSz cx="6797675" cy="9926638"/>
  <p:embeddedFontLs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
      <p:font typeface="Twinkl" panose="020B0604020202020204" charset="0"/>
      <p:regular r:id="rId25"/>
      <p:bold r:id="rId26"/>
    </p:embeddedFont>
    <p:embeddedFont>
      <p:font typeface="Letter-join No-Lead 4" panose="02000503000000020003" pitchFamily="50"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7266"/>
    <a:srgbClr val="BAD1BE"/>
    <a:srgbClr val="7E9081"/>
    <a:srgbClr val="9DB09E"/>
    <a:srgbClr val="EFDFD5"/>
    <a:srgbClr val="21A6F9"/>
    <a:srgbClr val="4DB1E3"/>
    <a:srgbClr val="E34192"/>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7" d="100"/>
          <a:sy n="87" d="100"/>
        </p:scale>
        <p:origin x="1315" y="8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B34F151-63AC-41CE-96F5-7702E930870C}" type="datetimeFigureOut">
              <a:rPr lang="en-GB" smtClean="0"/>
              <a:t>10/09/2024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D02C5D1-7818-41B5-ABAD-5E4B38A5388F}" type="datetimeFigureOut">
              <a:rPr lang="en-GB" smtClean="0"/>
              <a:t>10/09/2024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BF02-6912-4699-94AB-B94BC9AD632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44CDDC-1B84-43AF-808F-A27914C8A5B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CE251-AACA-4BE1-930C-5D5E553176E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E760D8-788A-4CB2-A33C-3EFA870E230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A958BEF-E623-4997-8067-3AF9C63378D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71FBEC-4952-4A34-8062-298954718834}"/>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8" name="Footer Placeholder 7">
            <a:extLst>
              <a:ext uri="{FF2B5EF4-FFF2-40B4-BE49-F238E27FC236}">
                <a16:creationId xmlns:a16="http://schemas.microsoft.com/office/drawing/2014/main" id="{43E75496-485B-430B-B31A-91D0374612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9330AD-BD83-4B05-A59F-DC4150D55187}"/>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282924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86AD-D03B-4CEA-A343-F109C09E57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7F8412-8170-463E-B043-E7F0525B4206}"/>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4" name="Footer Placeholder 3">
            <a:extLst>
              <a:ext uri="{FF2B5EF4-FFF2-40B4-BE49-F238E27FC236}">
                <a16:creationId xmlns:a16="http://schemas.microsoft.com/office/drawing/2014/main" id="{29FCBF54-1E46-4C66-82A9-FA258047DB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074A6F-9449-4D01-B48D-48DFFD96D1F4}"/>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173116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77F60-2DF9-4296-AC30-A434E9513601}"/>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3" name="Footer Placeholder 2">
            <a:extLst>
              <a:ext uri="{FF2B5EF4-FFF2-40B4-BE49-F238E27FC236}">
                <a16:creationId xmlns:a16="http://schemas.microsoft.com/office/drawing/2014/main" id="{B768C8ED-1A1E-4B95-A705-109A8DA79E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C4865D-1CFF-4363-9E6C-3F72B690230C}"/>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49850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9E2A-D7ED-4F67-9DD6-7E50A8AAE6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A179-3220-49A6-8987-DDD52778812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C16602-647B-4844-A18C-F7B696413E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84614C-5C87-4123-B6C9-37067A5ED5CF}"/>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6" name="Footer Placeholder 5">
            <a:extLst>
              <a:ext uri="{FF2B5EF4-FFF2-40B4-BE49-F238E27FC236}">
                <a16:creationId xmlns:a16="http://schemas.microsoft.com/office/drawing/2014/main" id="{489F7E61-0AB1-4EAC-A2AA-0E89DAB5ED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58176-E72C-4503-86EF-BC94E816B64C}"/>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62107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2308-2C84-4AC7-97CE-C66EFA3EE9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95193A-6FD2-477D-9AB0-54A3EF53271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38CE3D4-54A0-461C-B456-C54913EFE7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2019D3-4226-44F6-B22B-5A12C260B4EE}"/>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6" name="Footer Placeholder 5">
            <a:extLst>
              <a:ext uri="{FF2B5EF4-FFF2-40B4-BE49-F238E27FC236}">
                <a16:creationId xmlns:a16="http://schemas.microsoft.com/office/drawing/2014/main" id="{0A8C0125-DF39-4A78-8FA8-254FE3967A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30918C-5E2A-4762-820B-BDBA81D2C356}"/>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157363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829C-5B27-4587-8902-24AFF8A7F4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DFD5C2-D572-4DD6-BC6F-28C2C05A0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DC8C06-A1E6-4C61-8DF6-F8AD3C4964FA}"/>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5" name="Footer Placeholder 4">
            <a:extLst>
              <a:ext uri="{FF2B5EF4-FFF2-40B4-BE49-F238E27FC236}">
                <a16:creationId xmlns:a16="http://schemas.microsoft.com/office/drawing/2014/main" id="{BBDAF576-1EA2-4DCD-9C31-BD8E45F61D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722E8-04E0-49A4-AE91-DA09038DA253}"/>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740717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98B2C-B0D1-4277-8E96-1AC88297596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176FBF-5545-4E8A-BD99-C6DCDE20DF9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E07F04-6C7E-4945-A5DE-FDDDCA924A18}"/>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5" name="Footer Placeholder 4">
            <a:extLst>
              <a:ext uri="{FF2B5EF4-FFF2-40B4-BE49-F238E27FC236}">
                <a16:creationId xmlns:a16="http://schemas.microsoft.com/office/drawing/2014/main" id="{78F7D9C7-E2C2-4AB0-BA25-A8F29FCDB2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36D2B-9627-4F34-B1BF-0BF9E1662111}"/>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91326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dirty="0"/>
              <a:t>Click to edit Master title style</a:t>
            </a:r>
            <a:endParaRPr lang="en-GB" dirty="0"/>
          </a:p>
        </p:txBody>
      </p:sp>
      <p:pic>
        <p:nvPicPr>
          <p:cNvPr id="20" name="Picture 19" descr="Background pattern&#10;&#10;Description automatically generated">
            <a:extLst>
              <a:ext uri="{FF2B5EF4-FFF2-40B4-BE49-F238E27FC236}">
                <a16:creationId xmlns:a16="http://schemas.microsoft.com/office/drawing/2014/main" id="{AD389A88-64B0-4DBF-BB94-B3B7A105EB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9" b="770"/>
          <a:stretch/>
        </p:blipFill>
        <p:spPr>
          <a:xfrm>
            <a:off x="-4765" y="0"/>
            <a:ext cx="9144000" cy="6858000"/>
          </a:xfrm>
          <a:prstGeom prst="rect">
            <a:avLst/>
          </a:prstGeom>
        </p:spPr>
      </p:pic>
    </p:spTree>
    <p:extLst>
      <p:ext uri="{BB962C8B-B14F-4D97-AF65-F5344CB8AC3E}">
        <p14:creationId xmlns:p14="http://schemas.microsoft.com/office/powerpoint/2010/main" val="70046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6CAF-4034-4B8F-8B79-2E0D508C04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ED932E8-CA4C-4C22-AC1C-7E123A950F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055231-6DCE-4F70-925C-6EE430BBF9E2}"/>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5" name="Footer Placeholder 4">
            <a:extLst>
              <a:ext uri="{FF2B5EF4-FFF2-40B4-BE49-F238E27FC236}">
                <a16:creationId xmlns:a16="http://schemas.microsoft.com/office/drawing/2014/main" id="{2FA3F12F-DED0-486E-90FB-85493498BB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48067-111B-49C4-95BB-1920932A91F3}"/>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2447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A151-2C3D-43DF-A324-51EEE3DB11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C53ED8-CB40-43BF-813D-5999A9CFB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7C117-8EE4-401A-AF57-32F126CD3FC9}"/>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5" name="Footer Placeholder 4">
            <a:extLst>
              <a:ext uri="{FF2B5EF4-FFF2-40B4-BE49-F238E27FC236}">
                <a16:creationId xmlns:a16="http://schemas.microsoft.com/office/drawing/2014/main" id="{C86ABA45-4320-475B-BC91-2E8EDCE2CE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04A64-0D8D-4872-A328-155D9CE7354C}"/>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108922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76BF-1E71-4944-AA77-F6043FE4D92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6001D8-0C05-4526-A406-830EEC4E8CC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AD17A1-37C5-4701-AABA-85F6C67CB7D8}"/>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5" name="Footer Placeholder 4">
            <a:extLst>
              <a:ext uri="{FF2B5EF4-FFF2-40B4-BE49-F238E27FC236}">
                <a16:creationId xmlns:a16="http://schemas.microsoft.com/office/drawing/2014/main" id="{5B956183-71E8-45DC-8D66-D29D08926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E0720-34FC-4DC3-8AD3-3BF36304EBD3}"/>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70539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5E03-EEB7-4D85-8B92-7FBF868199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9E2952-2660-4BED-8DA6-352BAF8E92F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A52250-4782-4B04-87A2-72481BF34B4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13D987-0DEA-442E-90E0-76395FD05E38}"/>
              </a:ext>
            </a:extLst>
          </p:cNvPr>
          <p:cNvSpPr>
            <a:spLocks noGrp="1"/>
          </p:cNvSpPr>
          <p:nvPr>
            <p:ph type="dt" sz="half" idx="10"/>
          </p:nvPr>
        </p:nvSpPr>
        <p:spPr/>
        <p:txBody>
          <a:bodyPr/>
          <a:lstStyle/>
          <a:p>
            <a:fld id="{4BD47BC6-1287-4364-AD11-63C72F64D528}" type="datetimeFigureOut">
              <a:rPr lang="en-GB" smtClean="0"/>
              <a:t>10/09/2024</a:t>
            </a:fld>
            <a:endParaRPr lang="en-GB"/>
          </a:p>
        </p:txBody>
      </p:sp>
      <p:sp>
        <p:nvSpPr>
          <p:cNvPr id="6" name="Footer Placeholder 5">
            <a:extLst>
              <a:ext uri="{FF2B5EF4-FFF2-40B4-BE49-F238E27FC236}">
                <a16:creationId xmlns:a16="http://schemas.microsoft.com/office/drawing/2014/main" id="{B68367A6-E6A9-440D-9D18-FFB3E3CC35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6166F6-630F-41B8-971D-823E93A6D98E}"/>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4137136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E809-1C35-455C-AA44-F71F4887921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D9D43D-9899-464F-9284-C0BF8DE82A7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E3586-914A-409E-A7BE-6ED6FFFFF33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D47BC6-1287-4364-AD11-63C72F64D528}" type="datetimeFigureOut">
              <a:rPr lang="en-GB" smtClean="0"/>
              <a:t>10/09/2024</a:t>
            </a:fld>
            <a:endParaRPr lang="en-GB"/>
          </a:p>
        </p:txBody>
      </p:sp>
      <p:sp>
        <p:nvSpPr>
          <p:cNvPr id="5" name="Footer Placeholder 4">
            <a:extLst>
              <a:ext uri="{FF2B5EF4-FFF2-40B4-BE49-F238E27FC236}">
                <a16:creationId xmlns:a16="http://schemas.microsoft.com/office/drawing/2014/main" id="{8C88CBF4-527E-4697-A9C2-55D21E1AFE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C42C16-94FF-4FFA-9D76-02078C60A7F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18AE6F-CB24-40B6-8F95-9DD07DE3C361}" type="slidenum">
              <a:rPr lang="en-GB" smtClean="0"/>
              <a:t>‹#›</a:t>
            </a:fld>
            <a:endParaRPr lang="en-GB"/>
          </a:p>
        </p:txBody>
      </p:sp>
    </p:spTree>
    <p:extLst>
      <p:ext uri="{BB962C8B-B14F-4D97-AF65-F5344CB8AC3E}">
        <p14:creationId xmlns:p14="http://schemas.microsoft.com/office/powerpoint/2010/main" val="3091593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61" r:id="rId13"/>
    <p:sldLayoutId id="2147483663" r:id="rId14"/>
    <p:sldLayoutId id="2147483666"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mailto:office@miltonroad.cambs.sch.uk"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730852" y="898860"/>
            <a:ext cx="7682293" cy="1880916"/>
          </a:xfrm>
        </p:spPr>
        <p:txBody>
          <a:bodyPr/>
          <a:lstStyle/>
          <a:p>
            <a:pPr algn="ctr"/>
            <a:r>
              <a:rPr lang="en-US" sz="6000" b="1" dirty="0" smtClean="0">
                <a:solidFill>
                  <a:srgbClr val="7E9081"/>
                </a:solidFill>
                <a:latin typeface="+mj-lt"/>
                <a:ea typeface="Roboto" panose="02000000000000000000" pitchFamily="2" charset="0"/>
              </a:rPr>
              <a:t>Welcome to Year Two</a:t>
            </a:r>
            <a:endParaRPr lang="en-GB" sz="6000" b="1" dirty="0">
              <a:solidFill>
                <a:srgbClr val="7E9081"/>
              </a:solidFill>
              <a:latin typeface="+mj-lt"/>
              <a:ea typeface="Roboto" panose="02000000000000000000" pitchFamily="2" charset="0"/>
            </a:endParaRPr>
          </a:p>
        </p:txBody>
      </p:sp>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43677" y="765175"/>
            <a:ext cx="841708" cy="3088566"/>
          </a:xfrm>
          <a:prstGeom prst="rect">
            <a:avLst/>
          </a:prstGeom>
          <a:solidFill>
            <a:schemeClr val="bg1"/>
          </a:solidFill>
          <a:ln>
            <a:solidFill>
              <a:schemeClr val="tx1"/>
            </a:solidFill>
          </a:ln>
        </p:spPr>
      </p:pic>
      <p:sp>
        <p:nvSpPr>
          <p:cNvPr id="14" name="Title">
            <a:extLst>
              <a:ext uri="{FF2B5EF4-FFF2-40B4-BE49-F238E27FC236}">
                <a16:creationId xmlns:a16="http://schemas.microsoft.com/office/drawing/2014/main" id="{C4C0FCB8-8FE2-4020-8EF2-7BF93C8A9DE6}"/>
              </a:ext>
            </a:extLst>
          </p:cNvPr>
          <p:cNvSpPr txBox="1">
            <a:spLocks/>
          </p:cNvSpPr>
          <p:nvPr/>
        </p:nvSpPr>
        <p:spPr>
          <a:xfrm>
            <a:off x="954025" y="2927838"/>
            <a:ext cx="7144511" cy="3277891"/>
          </a:xfrm>
          <a:prstGeom prst="roundRect">
            <a:avLst>
              <a:gd name="adj" fmla="val 25908"/>
            </a:avLst>
          </a:prstGeom>
          <a:solidFill>
            <a:srgbClr val="EFDFD5"/>
          </a:solidFill>
        </p:spPr>
        <p:txBody>
          <a:bodyPr vert="horz" lIns="91440" tIns="45720" rIns="91440" bIns="45720" numCol="2" rtlCol="0" anchor="t">
            <a:noAutofit/>
          </a:bodyPr>
          <a:lstStyle>
            <a:lvl1pPr algn="l" defTabSz="685800" rtl="0" eaLnBrk="1" latinLnBrk="0" hangingPunct="1">
              <a:lnSpc>
                <a:spcPct val="90000"/>
              </a:lnSpc>
              <a:spcBef>
                <a:spcPct val="0"/>
              </a:spcBef>
              <a:buNone/>
              <a:defRPr sz="3600" kern="1200">
                <a:solidFill>
                  <a:schemeClr val="tx1"/>
                </a:solidFill>
                <a:latin typeface="Twinkl" pitchFamily="2" charset="0"/>
                <a:ea typeface="+mj-ea"/>
                <a:cs typeface="+mj-cs"/>
              </a:defRPr>
            </a:lvl1pPr>
          </a:lstStyle>
          <a:p>
            <a:pPr algn="ctr"/>
            <a:r>
              <a:rPr lang="en-US" sz="2400" b="1" dirty="0" smtClean="0">
                <a:latin typeface="+mj-lt"/>
                <a:ea typeface="Roboto" panose="02000000000000000000" pitchFamily="2" charset="0"/>
              </a:rPr>
              <a:t>2M</a:t>
            </a:r>
          </a:p>
          <a:p>
            <a:pPr algn="ctr"/>
            <a:r>
              <a:rPr lang="en-US" sz="2400" b="1" dirty="0" smtClean="0">
                <a:latin typeface="+mj-lt"/>
                <a:ea typeface="Roboto" panose="02000000000000000000" pitchFamily="2" charset="0"/>
              </a:rPr>
              <a:t>Dolphins</a:t>
            </a:r>
          </a:p>
          <a:p>
            <a:pPr algn="ctr"/>
            <a:endParaRPr lang="en-US" sz="2400" b="1" dirty="0">
              <a:ea typeface="Roboto" panose="02000000000000000000" pitchFamily="2" charset="0"/>
            </a:endParaRPr>
          </a:p>
          <a:p>
            <a:pPr algn="ctr"/>
            <a:endParaRPr lang="en-US" sz="2400" b="1" dirty="0" smtClean="0">
              <a:ea typeface="Roboto" panose="02000000000000000000" pitchFamily="2" charset="0"/>
            </a:endParaRPr>
          </a:p>
          <a:p>
            <a:pPr algn="ctr"/>
            <a:endParaRPr lang="en-US" sz="2400" b="1" dirty="0">
              <a:ea typeface="Roboto" panose="02000000000000000000" pitchFamily="2" charset="0"/>
            </a:endParaRPr>
          </a:p>
          <a:p>
            <a:pPr algn="ctr"/>
            <a:endParaRPr lang="en-US" sz="2400" b="1" dirty="0" smtClean="0">
              <a:ea typeface="Roboto" panose="02000000000000000000" pitchFamily="2" charset="0"/>
            </a:endParaRPr>
          </a:p>
          <a:p>
            <a:pPr algn="ctr"/>
            <a:endParaRPr lang="en-US" sz="2400" b="1" dirty="0">
              <a:ea typeface="Roboto" panose="02000000000000000000" pitchFamily="2" charset="0"/>
            </a:endParaRPr>
          </a:p>
          <a:p>
            <a:pPr algn="ctr"/>
            <a:endParaRPr lang="en-US" sz="2400" b="1" dirty="0" smtClean="0">
              <a:ea typeface="Roboto" panose="02000000000000000000" pitchFamily="2" charset="0"/>
            </a:endParaRPr>
          </a:p>
          <a:p>
            <a:pPr algn="ctr"/>
            <a:r>
              <a:rPr lang="en-US" sz="2400" b="1" dirty="0" smtClean="0">
                <a:latin typeface="+mj-lt"/>
                <a:ea typeface="Roboto" panose="02000000000000000000" pitchFamily="2" charset="0"/>
              </a:rPr>
              <a:t>2R</a:t>
            </a:r>
          </a:p>
          <a:p>
            <a:pPr algn="ctr"/>
            <a:r>
              <a:rPr lang="en-US" sz="2400" b="1" dirty="0" smtClean="0">
                <a:latin typeface="+mj-lt"/>
                <a:ea typeface="Roboto" panose="02000000000000000000" pitchFamily="2" charset="0"/>
              </a:rPr>
              <a:t>Otters</a:t>
            </a:r>
            <a:endParaRPr lang="en-GB" sz="2400" b="1" dirty="0">
              <a:latin typeface="+mj-lt"/>
              <a:ea typeface="Roboto" panose="02000000000000000000" pitchFamily="2" charset="0"/>
            </a:endParaRP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5123031" y="3960543"/>
            <a:ext cx="2174583" cy="1965471"/>
          </a:xfrm>
          <a:prstGeom prst="rect">
            <a:avLst/>
          </a:prstGeom>
        </p:spPr>
      </p:pic>
      <p:pic>
        <p:nvPicPr>
          <p:cNvPr id="1026" name="Picture 2" descr="Custom Clas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903" y="3906493"/>
            <a:ext cx="1972163" cy="197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Other important information …</a:t>
            </a:r>
            <a:endParaRPr lang="en-GB" dirty="0">
              <a:latin typeface="+mj-lt"/>
            </a:endParaRPr>
          </a:p>
        </p:txBody>
      </p:sp>
      <p:sp>
        <p:nvSpPr>
          <p:cNvPr id="3" name="Rectangle 2"/>
          <p:cNvSpPr>
            <a:spLocks noChangeArrowheads="1"/>
          </p:cNvSpPr>
          <p:nvPr/>
        </p:nvSpPr>
        <p:spPr bwMode="auto">
          <a:xfrm>
            <a:off x="697648" y="1526591"/>
            <a:ext cx="7294560"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eaLnBrk="0" fontAlgn="base" hangingPunct="0">
              <a:spcBef>
                <a:spcPct val="0"/>
              </a:spcBef>
              <a:spcAft>
                <a:spcPct val="0"/>
              </a:spcAft>
              <a:defRPr>
                <a:solidFill>
                  <a:schemeClr val="tx1"/>
                </a:solidFill>
                <a:latin typeface="Twinkl" panose="020B0604020202020204" pitchFamily="2" charset="0"/>
              </a:defRPr>
            </a:lvl6pPr>
            <a:lvl7pPr marL="2971800" indent="-228600" eaLnBrk="0" fontAlgn="base" hangingPunct="0">
              <a:spcBef>
                <a:spcPct val="0"/>
              </a:spcBef>
              <a:spcAft>
                <a:spcPct val="0"/>
              </a:spcAft>
              <a:defRPr>
                <a:solidFill>
                  <a:schemeClr val="tx1"/>
                </a:solidFill>
                <a:latin typeface="Twinkl" panose="020B0604020202020204" pitchFamily="2" charset="0"/>
              </a:defRPr>
            </a:lvl7pPr>
            <a:lvl8pPr marL="3429000" indent="-228600" eaLnBrk="0" fontAlgn="base" hangingPunct="0">
              <a:spcBef>
                <a:spcPct val="0"/>
              </a:spcBef>
              <a:spcAft>
                <a:spcPct val="0"/>
              </a:spcAft>
              <a:defRPr>
                <a:solidFill>
                  <a:schemeClr val="tx1"/>
                </a:solidFill>
                <a:latin typeface="Twinkl" panose="020B0604020202020204" pitchFamily="2" charset="0"/>
              </a:defRPr>
            </a:lvl8pPr>
            <a:lvl9pPr marL="3886200" indent="-228600" eaLnBrk="0" fontAlgn="base" hangingPunct="0">
              <a:spcBef>
                <a:spcPct val="0"/>
              </a:spcBef>
              <a:spcAft>
                <a:spcPct val="0"/>
              </a:spcAft>
              <a:defRPr>
                <a:solidFill>
                  <a:schemeClr val="tx1"/>
                </a:solidFill>
                <a:latin typeface="Twinkl" panose="020B0604020202020204" pitchFamily="2" charset="0"/>
              </a:defRPr>
            </a:lvl9pPr>
          </a:lstStyle>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SATs are now non-statutory!</a:t>
            </a:r>
            <a:endParaRPr lang="en-GB" altLang="en-US" sz="2800" dirty="0" smtClean="0">
              <a:latin typeface="+mj-lt"/>
              <a:cs typeface="Arial" panose="020B0604020202020204" pitchFamily="34" charset="0"/>
            </a:endParaRPr>
          </a:p>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Medical and contact </a:t>
            </a:r>
            <a:r>
              <a:rPr lang="en-GB" altLang="en-US" sz="2800" dirty="0" smtClean="0">
                <a:latin typeface="+mj-lt"/>
                <a:cs typeface="Arial" panose="020B0604020202020204" pitchFamily="34" charset="0"/>
              </a:rPr>
              <a:t>information – please ensure we have up to date information for yourselves and your children.</a:t>
            </a:r>
            <a:endParaRPr lang="en-GB" altLang="en-US" sz="2800" dirty="0" smtClean="0">
              <a:latin typeface="+mj-lt"/>
              <a:cs typeface="Arial" panose="020B0604020202020204" pitchFamily="34" charset="0"/>
            </a:endParaRPr>
          </a:p>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Please name everything!</a:t>
            </a:r>
          </a:p>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Timings – 8:45 to 3:15</a:t>
            </a:r>
          </a:p>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Jewellery – stud earrings only, but these must be removed before PE lessons.</a:t>
            </a:r>
            <a:endParaRPr lang="en-GB" altLang="en-US" sz="2800" dirty="0" smtClean="0">
              <a:latin typeface="+mj-lt"/>
              <a:cs typeface="Arial" panose="020B0604020202020204" pitchFamily="34" charset="0"/>
            </a:endParaRPr>
          </a:p>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We are a n</a:t>
            </a:r>
            <a:r>
              <a:rPr lang="en-GB" altLang="en-US" sz="2800" dirty="0" smtClean="0">
                <a:latin typeface="+mj-lt"/>
                <a:cs typeface="Arial" panose="020B0604020202020204" pitchFamily="34" charset="0"/>
              </a:rPr>
              <a:t>ut </a:t>
            </a:r>
            <a:r>
              <a:rPr lang="en-GB" altLang="en-US" sz="2800" dirty="0" smtClean="0">
                <a:latin typeface="+mj-lt"/>
                <a:cs typeface="Arial" panose="020B0604020202020204" pitchFamily="34" charset="0"/>
              </a:rPr>
              <a:t>free </a:t>
            </a:r>
            <a:r>
              <a:rPr lang="en-GB" altLang="en-US" sz="2800" dirty="0" smtClean="0">
                <a:latin typeface="+mj-lt"/>
                <a:cs typeface="Arial" panose="020B0604020202020204" pitchFamily="34" charset="0"/>
              </a:rPr>
              <a:t>school – no exceptions!</a:t>
            </a:r>
            <a:endParaRPr lang="en-GB" altLang="en-US" sz="2800" dirty="0" smtClean="0">
              <a:latin typeface="+mj-lt"/>
              <a:cs typeface="Arial" panose="020B0604020202020204" pitchFamily="34" charset="0"/>
            </a:endParaRPr>
          </a:p>
        </p:txBody>
      </p:sp>
    </p:spTree>
    <p:extLst>
      <p:ext uri="{BB962C8B-B14F-4D97-AF65-F5344CB8AC3E}">
        <p14:creationId xmlns:p14="http://schemas.microsoft.com/office/powerpoint/2010/main" val="416400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Important Dates</a:t>
            </a:r>
            <a:endParaRPr lang="en-GB" dirty="0">
              <a:latin typeface="+mj-lt"/>
            </a:endParaRPr>
          </a:p>
        </p:txBody>
      </p:sp>
      <p:sp>
        <p:nvSpPr>
          <p:cNvPr id="3" name="Rectangle 2"/>
          <p:cNvSpPr>
            <a:spLocks noChangeArrowheads="1"/>
          </p:cNvSpPr>
          <p:nvPr/>
        </p:nvSpPr>
        <p:spPr bwMode="auto">
          <a:xfrm>
            <a:off x="756857" y="1272247"/>
            <a:ext cx="7448359" cy="507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eaLnBrk="0" fontAlgn="base" hangingPunct="0">
              <a:spcBef>
                <a:spcPct val="0"/>
              </a:spcBef>
              <a:spcAft>
                <a:spcPct val="0"/>
              </a:spcAft>
              <a:defRPr>
                <a:solidFill>
                  <a:schemeClr val="tx1"/>
                </a:solidFill>
                <a:latin typeface="Twinkl" panose="020B0604020202020204" pitchFamily="2" charset="0"/>
              </a:defRPr>
            </a:lvl6pPr>
            <a:lvl7pPr marL="2971800" indent="-228600" eaLnBrk="0" fontAlgn="base" hangingPunct="0">
              <a:spcBef>
                <a:spcPct val="0"/>
              </a:spcBef>
              <a:spcAft>
                <a:spcPct val="0"/>
              </a:spcAft>
              <a:defRPr>
                <a:solidFill>
                  <a:schemeClr val="tx1"/>
                </a:solidFill>
                <a:latin typeface="Twinkl" panose="020B0604020202020204" pitchFamily="2" charset="0"/>
              </a:defRPr>
            </a:lvl7pPr>
            <a:lvl8pPr marL="3429000" indent="-228600" eaLnBrk="0" fontAlgn="base" hangingPunct="0">
              <a:spcBef>
                <a:spcPct val="0"/>
              </a:spcBef>
              <a:spcAft>
                <a:spcPct val="0"/>
              </a:spcAft>
              <a:defRPr>
                <a:solidFill>
                  <a:schemeClr val="tx1"/>
                </a:solidFill>
                <a:latin typeface="Twinkl" panose="020B0604020202020204" pitchFamily="2" charset="0"/>
              </a:defRPr>
            </a:lvl8pPr>
            <a:lvl9pPr marL="3886200" indent="-228600" eaLnBrk="0" fontAlgn="base" hangingPunct="0">
              <a:spcBef>
                <a:spcPct val="0"/>
              </a:spcBef>
              <a:spcAft>
                <a:spcPct val="0"/>
              </a:spcAft>
              <a:defRPr>
                <a:solidFill>
                  <a:schemeClr val="tx1"/>
                </a:solidFill>
                <a:latin typeface="Twinkl" panose="020B0604020202020204" pitchFamily="2" charset="0"/>
              </a:defRPr>
            </a:lvl9pPr>
          </a:lstStyle>
          <a:p>
            <a:pPr marL="0" indent="0" eaLnBrk="1" hangingPunct="1">
              <a:lnSpc>
                <a:spcPct val="80000"/>
              </a:lnSpc>
              <a:spcAft>
                <a:spcPts val="600"/>
              </a:spcAft>
              <a:defRPr/>
            </a:pPr>
            <a:r>
              <a:rPr lang="en-GB" altLang="en-US" sz="2400" dirty="0" smtClean="0">
                <a:latin typeface="Letter-join No-Lead 4" panose="02000503000000020003" pitchFamily="50" charset="0"/>
                <a:cs typeface="Arial" panose="020B0604020202020204" pitchFamily="34" charset="0"/>
              </a:rPr>
              <a:t>Nativity</a:t>
            </a:r>
          </a:p>
          <a:p>
            <a:pPr marL="628650" lvl="1" indent="-342900">
              <a:lnSpc>
                <a:spcPct val="80000"/>
              </a:lnSpc>
              <a:spcAft>
                <a:spcPts val="600"/>
              </a:spcAft>
              <a:buFont typeface="Arial" panose="020B0604020202020204" pitchFamily="34" charset="0"/>
              <a:buChar char="•"/>
              <a:defRPr/>
            </a:pPr>
            <a:r>
              <a:rPr lang="en-GB" altLang="en-US" sz="2400" dirty="0" smtClean="0">
                <a:latin typeface="Letter-join No-Lead 4" panose="02000503000000020003" pitchFamily="50" charset="0"/>
                <a:cs typeface="Arial" panose="020B0604020202020204" pitchFamily="34" charset="0"/>
              </a:rPr>
              <a:t>Monday 9</a:t>
            </a:r>
            <a:r>
              <a:rPr lang="en-GB" altLang="en-US" sz="2400" baseline="30000" dirty="0" smtClean="0">
                <a:latin typeface="Letter-join No-Lead 4" panose="02000503000000020003" pitchFamily="50" charset="0"/>
                <a:cs typeface="Arial" panose="020B0604020202020204" pitchFamily="34" charset="0"/>
              </a:rPr>
              <a:t>th</a:t>
            </a:r>
            <a:r>
              <a:rPr lang="en-GB" altLang="en-US" sz="2400" dirty="0" smtClean="0">
                <a:latin typeface="Letter-join No-Lead 4" panose="02000503000000020003" pitchFamily="50" charset="0"/>
                <a:cs typeface="Arial" panose="020B0604020202020204" pitchFamily="34" charset="0"/>
              </a:rPr>
              <a:t> and Tuesday 10</a:t>
            </a:r>
            <a:r>
              <a:rPr lang="en-GB" altLang="en-US" sz="2400" baseline="30000" dirty="0" smtClean="0">
                <a:latin typeface="Letter-join No-Lead 4" panose="02000503000000020003" pitchFamily="50" charset="0"/>
                <a:cs typeface="Arial" panose="020B0604020202020204" pitchFamily="34" charset="0"/>
              </a:rPr>
              <a:t>th</a:t>
            </a:r>
            <a:r>
              <a:rPr lang="en-GB" altLang="en-US" sz="2400" dirty="0" smtClean="0">
                <a:latin typeface="Letter-join No-Lead 4" panose="02000503000000020003" pitchFamily="50" charset="0"/>
                <a:cs typeface="Arial" panose="020B0604020202020204" pitchFamily="34" charset="0"/>
              </a:rPr>
              <a:t> December </a:t>
            </a:r>
          </a:p>
          <a:p>
            <a:pPr marL="0" indent="0" eaLnBrk="1" hangingPunct="1">
              <a:lnSpc>
                <a:spcPct val="80000"/>
              </a:lnSpc>
              <a:spcAft>
                <a:spcPts val="600"/>
              </a:spcAft>
              <a:defRPr/>
            </a:pPr>
            <a:r>
              <a:rPr lang="en-GB" altLang="en-US" sz="2400" dirty="0" smtClean="0">
                <a:latin typeface="Letter-join No-Lead 4" panose="02000503000000020003" pitchFamily="50" charset="0"/>
                <a:cs typeface="Arial" panose="020B0604020202020204" pitchFamily="34" charset="0"/>
              </a:rPr>
              <a:t>Educational </a:t>
            </a:r>
            <a:r>
              <a:rPr lang="en-GB" altLang="en-US" sz="2400" dirty="0" smtClean="0">
                <a:latin typeface="Letter-join No-Lead 4" panose="02000503000000020003" pitchFamily="50" charset="0"/>
                <a:cs typeface="Arial" panose="020B0604020202020204" pitchFamily="34" charset="0"/>
              </a:rPr>
              <a:t>Visits: </a:t>
            </a:r>
          </a:p>
          <a:p>
            <a:pPr lvl="1">
              <a:lnSpc>
                <a:spcPct val="80000"/>
              </a:lnSpc>
              <a:spcAft>
                <a:spcPts val="600"/>
              </a:spcAft>
              <a:buFont typeface="Arial" panose="020B0604020202020204" pitchFamily="34" charset="0"/>
              <a:buChar char="•"/>
              <a:defRPr/>
            </a:pPr>
            <a:r>
              <a:rPr lang="en-GB" altLang="en-US" sz="2400" dirty="0" smtClean="0">
                <a:latin typeface="Letter-join No-Lead 4" panose="02000503000000020003" pitchFamily="50" charset="0"/>
                <a:cs typeface="Arial" panose="020B0604020202020204" pitchFamily="34" charset="0"/>
              </a:rPr>
              <a:t>Great Fire of London workshop – Friday 22</a:t>
            </a:r>
            <a:r>
              <a:rPr lang="en-GB" altLang="en-US" sz="2400" baseline="30000" dirty="0" smtClean="0">
                <a:latin typeface="Letter-join No-Lead 4" panose="02000503000000020003" pitchFamily="50" charset="0"/>
                <a:cs typeface="Arial" panose="020B0604020202020204" pitchFamily="34" charset="0"/>
              </a:rPr>
              <a:t>nd</a:t>
            </a:r>
            <a:r>
              <a:rPr lang="en-GB" altLang="en-US" sz="2400" dirty="0" smtClean="0">
                <a:latin typeface="Letter-join No-Lead 4" panose="02000503000000020003" pitchFamily="50" charset="0"/>
                <a:cs typeface="Arial" panose="020B0604020202020204" pitchFamily="34" charset="0"/>
              </a:rPr>
              <a:t> November</a:t>
            </a:r>
          </a:p>
          <a:p>
            <a:pPr lvl="1">
              <a:lnSpc>
                <a:spcPct val="80000"/>
              </a:lnSpc>
              <a:spcAft>
                <a:spcPts val="600"/>
              </a:spcAft>
              <a:buFont typeface="Arial" panose="020B0604020202020204" pitchFamily="34" charset="0"/>
              <a:buChar char="•"/>
              <a:defRPr/>
            </a:pPr>
            <a:r>
              <a:rPr lang="en-GB" altLang="en-US" sz="2400" dirty="0" smtClean="0">
                <a:latin typeface="Letter-join No-Lead 4" panose="02000503000000020003" pitchFamily="50" charset="0"/>
                <a:cs typeface="Arial" panose="020B0604020202020204" pitchFamily="34" charset="0"/>
              </a:rPr>
              <a:t>Cambridge Central Mosque – 21</a:t>
            </a:r>
            <a:r>
              <a:rPr lang="en-GB" altLang="en-US" sz="2400" baseline="30000" dirty="0" smtClean="0">
                <a:latin typeface="Letter-join No-Lead 4" panose="02000503000000020003" pitchFamily="50" charset="0"/>
                <a:cs typeface="Arial" panose="020B0604020202020204" pitchFamily="34" charset="0"/>
              </a:rPr>
              <a:t>st</a:t>
            </a:r>
            <a:r>
              <a:rPr lang="en-GB" altLang="en-US" sz="2400" dirty="0" smtClean="0">
                <a:latin typeface="Letter-join No-Lead 4" panose="02000503000000020003" pitchFamily="50" charset="0"/>
                <a:cs typeface="Arial" panose="020B0604020202020204" pitchFamily="34" charset="0"/>
              </a:rPr>
              <a:t> and 25</a:t>
            </a:r>
            <a:r>
              <a:rPr lang="en-GB" altLang="en-US" sz="2400" baseline="30000" dirty="0" smtClean="0">
                <a:latin typeface="Letter-join No-Lead 4" panose="02000503000000020003" pitchFamily="50" charset="0"/>
                <a:cs typeface="Arial" panose="020B0604020202020204" pitchFamily="34" charset="0"/>
              </a:rPr>
              <a:t>th</a:t>
            </a:r>
            <a:r>
              <a:rPr lang="en-GB" altLang="en-US" sz="2400" dirty="0" smtClean="0">
                <a:latin typeface="Letter-join No-Lead 4" panose="02000503000000020003" pitchFamily="50" charset="0"/>
                <a:cs typeface="Arial" panose="020B0604020202020204" pitchFamily="34" charset="0"/>
              </a:rPr>
              <a:t> January (TBC)</a:t>
            </a:r>
          </a:p>
          <a:p>
            <a:pPr marL="0" indent="0" eaLnBrk="1" hangingPunct="1">
              <a:lnSpc>
                <a:spcPct val="80000"/>
              </a:lnSpc>
              <a:spcAft>
                <a:spcPts val="600"/>
              </a:spcAft>
              <a:defRPr/>
            </a:pPr>
            <a:r>
              <a:rPr lang="en-GB" altLang="en-US" sz="2400" dirty="0" smtClean="0">
                <a:latin typeface="Letter-join No-Lead 4" panose="02000503000000020003" pitchFamily="50" charset="0"/>
                <a:cs typeface="Arial" panose="020B0604020202020204" pitchFamily="34" charset="0"/>
              </a:rPr>
              <a:t>Expert Showcase events:</a:t>
            </a:r>
          </a:p>
          <a:p>
            <a:pPr lvl="1">
              <a:lnSpc>
                <a:spcPct val="80000"/>
              </a:lnSpc>
              <a:spcAft>
                <a:spcPts val="600"/>
              </a:spcAft>
              <a:buFont typeface="Arial" panose="020B0604020202020204" pitchFamily="34" charset="0"/>
              <a:buChar char="•"/>
              <a:defRPr/>
            </a:pPr>
            <a:r>
              <a:rPr lang="en-GB" altLang="en-US" sz="2400" dirty="0" smtClean="0">
                <a:latin typeface="Letter-join No-Lead 4" panose="02000503000000020003" pitchFamily="50" charset="0"/>
                <a:cs typeface="Arial" panose="020B0604020202020204" pitchFamily="34" charset="0"/>
              </a:rPr>
              <a:t>Autumn Term – Nativity</a:t>
            </a:r>
          </a:p>
          <a:p>
            <a:pPr lvl="1">
              <a:lnSpc>
                <a:spcPct val="80000"/>
              </a:lnSpc>
              <a:spcAft>
                <a:spcPts val="600"/>
              </a:spcAft>
              <a:buFont typeface="Arial" panose="020B0604020202020204" pitchFamily="34" charset="0"/>
              <a:buChar char="•"/>
              <a:defRPr/>
            </a:pPr>
            <a:r>
              <a:rPr lang="en-GB" altLang="en-US" sz="2400" dirty="0" smtClean="0">
                <a:latin typeface="Letter-join No-Lead 4" panose="02000503000000020003" pitchFamily="50" charset="0"/>
                <a:cs typeface="Arial" panose="020B0604020202020204" pitchFamily="34" charset="0"/>
              </a:rPr>
              <a:t>Spring Term – Friday 14</a:t>
            </a:r>
            <a:r>
              <a:rPr lang="en-GB" altLang="en-US" sz="2400" baseline="30000" dirty="0" smtClean="0">
                <a:latin typeface="Letter-join No-Lead 4" panose="02000503000000020003" pitchFamily="50" charset="0"/>
                <a:cs typeface="Arial" panose="020B0604020202020204" pitchFamily="34" charset="0"/>
              </a:rPr>
              <a:t>th</a:t>
            </a:r>
            <a:r>
              <a:rPr lang="en-GB" altLang="en-US" sz="2400" dirty="0" smtClean="0">
                <a:latin typeface="Letter-join No-Lead 4" panose="02000503000000020003" pitchFamily="50" charset="0"/>
                <a:cs typeface="Arial" panose="020B0604020202020204" pitchFamily="34" charset="0"/>
              </a:rPr>
              <a:t> Feb, 9am</a:t>
            </a:r>
          </a:p>
          <a:p>
            <a:pPr lvl="1">
              <a:lnSpc>
                <a:spcPct val="80000"/>
              </a:lnSpc>
              <a:spcAft>
                <a:spcPts val="600"/>
              </a:spcAft>
              <a:buFont typeface="Arial" panose="020B0604020202020204" pitchFamily="34" charset="0"/>
              <a:buChar char="•"/>
              <a:defRPr/>
            </a:pPr>
            <a:r>
              <a:rPr lang="en-GB" altLang="en-US" sz="2400" dirty="0" smtClean="0">
                <a:latin typeface="Letter-join No-Lead 4" panose="02000503000000020003" pitchFamily="50" charset="0"/>
                <a:cs typeface="Arial" panose="020B0604020202020204" pitchFamily="34" charset="0"/>
              </a:rPr>
              <a:t>Summer Term – Thursday 15</a:t>
            </a:r>
            <a:r>
              <a:rPr lang="en-GB" altLang="en-US" sz="2400" baseline="30000" dirty="0" smtClean="0">
                <a:latin typeface="Letter-join No-Lead 4" panose="02000503000000020003" pitchFamily="50" charset="0"/>
                <a:cs typeface="Arial" panose="020B0604020202020204" pitchFamily="34" charset="0"/>
              </a:rPr>
              <a:t>th</a:t>
            </a:r>
            <a:r>
              <a:rPr lang="en-GB" altLang="en-US" sz="2400" dirty="0" smtClean="0">
                <a:latin typeface="Letter-join No-Lead 4" panose="02000503000000020003" pitchFamily="50" charset="0"/>
                <a:cs typeface="Arial" panose="020B0604020202020204" pitchFamily="34" charset="0"/>
              </a:rPr>
              <a:t> May 2:30pm</a:t>
            </a:r>
          </a:p>
          <a:p>
            <a:pPr marL="0" indent="0" eaLnBrk="1" hangingPunct="1">
              <a:lnSpc>
                <a:spcPct val="80000"/>
              </a:lnSpc>
              <a:spcAft>
                <a:spcPts val="600"/>
              </a:spcAft>
              <a:defRPr/>
            </a:pPr>
            <a:r>
              <a:rPr lang="en-GB" altLang="en-US" sz="2400" dirty="0" smtClean="0">
                <a:latin typeface="Letter-join No-Lead 4" panose="02000503000000020003" pitchFamily="50" charset="0"/>
                <a:cs typeface="Arial" panose="020B0604020202020204" pitchFamily="34" charset="0"/>
              </a:rPr>
              <a:t>Parent Lunches:</a:t>
            </a:r>
          </a:p>
          <a:p>
            <a:pPr lvl="1">
              <a:lnSpc>
                <a:spcPct val="80000"/>
              </a:lnSpc>
              <a:spcAft>
                <a:spcPts val="600"/>
              </a:spcAft>
              <a:buFont typeface="Arial" panose="020B0604020202020204" pitchFamily="34" charset="0"/>
              <a:buChar char="•"/>
              <a:defRPr/>
            </a:pPr>
            <a:r>
              <a:rPr lang="en-GB" altLang="en-US" sz="2400" dirty="0" smtClean="0">
                <a:latin typeface="Letter-join No-Lead 4" panose="02000503000000020003" pitchFamily="50" charset="0"/>
                <a:cs typeface="Arial" panose="020B0604020202020204" pitchFamily="34" charset="0"/>
              </a:rPr>
              <a:t>2M – Tuesday 20</a:t>
            </a:r>
            <a:r>
              <a:rPr lang="en-GB" altLang="en-US" sz="2400" baseline="30000" dirty="0" smtClean="0">
                <a:latin typeface="Letter-join No-Lead 4" panose="02000503000000020003" pitchFamily="50" charset="0"/>
                <a:cs typeface="Arial" panose="020B0604020202020204" pitchFamily="34" charset="0"/>
              </a:rPr>
              <a:t>th</a:t>
            </a:r>
            <a:r>
              <a:rPr lang="en-GB" altLang="en-US" sz="2400" dirty="0" smtClean="0">
                <a:latin typeface="Letter-join No-Lead 4" panose="02000503000000020003" pitchFamily="50" charset="0"/>
                <a:cs typeface="Arial" panose="020B0604020202020204" pitchFamily="34" charset="0"/>
              </a:rPr>
              <a:t> May</a:t>
            </a:r>
          </a:p>
          <a:p>
            <a:pPr lvl="1">
              <a:lnSpc>
                <a:spcPct val="80000"/>
              </a:lnSpc>
              <a:spcAft>
                <a:spcPts val="600"/>
              </a:spcAft>
              <a:buFont typeface="Arial" panose="020B0604020202020204" pitchFamily="34" charset="0"/>
              <a:buChar char="•"/>
              <a:defRPr/>
            </a:pPr>
            <a:r>
              <a:rPr lang="en-GB" altLang="en-US" sz="2400" dirty="0" smtClean="0">
                <a:latin typeface="Letter-join No-Lead 4" panose="02000503000000020003" pitchFamily="50" charset="0"/>
                <a:cs typeface="Arial" panose="020B0604020202020204" pitchFamily="34" charset="0"/>
              </a:rPr>
              <a:t>2R – Wednesday 21</a:t>
            </a:r>
            <a:r>
              <a:rPr lang="en-GB" altLang="en-US" sz="2400" baseline="30000" dirty="0" smtClean="0">
                <a:latin typeface="Letter-join No-Lead 4" panose="02000503000000020003" pitchFamily="50" charset="0"/>
                <a:cs typeface="Arial" panose="020B0604020202020204" pitchFamily="34" charset="0"/>
              </a:rPr>
              <a:t>st</a:t>
            </a:r>
            <a:r>
              <a:rPr lang="en-GB" altLang="en-US" sz="2400" dirty="0" smtClean="0">
                <a:latin typeface="Letter-join No-Lead 4" panose="02000503000000020003" pitchFamily="50" charset="0"/>
                <a:cs typeface="Arial" panose="020B0604020202020204" pitchFamily="34" charset="0"/>
              </a:rPr>
              <a:t> May</a:t>
            </a:r>
          </a:p>
        </p:txBody>
      </p:sp>
    </p:spTree>
    <p:extLst>
      <p:ext uri="{BB962C8B-B14F-4D97-AF65-F5344CB8AC3E}">
        <p14:creationId xmlns:p14="http://schemas.microsoft.com/office/powerpoint/2010/main" val="2955622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Other Useful Information</a:t>
            </a:r>
            <a:endParaRPr lang="en-GB" dirty="0">
              <a:latin typeface="+mj-lt"/>
            </a:endParaRPr>
          </a:p>
        </p:txBody>
      </p:sp>
      <p:sp>
        <p:nvSpPr>
          <p:cNvPr id="3" name="Rectangle 2"/>
          <p:cNvSpPr>
            <a:spLocks noChangeArrowheads="1"/>
          </p:cNvSpPr>
          <p:nvPr/>
        </p:nvSpPr>
        <p:spPr bwMode="auto">
          <a:xfrm>
            <a:off x="976313" y="1468247"/>
            <a:ext cx="7043737" cy="23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eaLnBrk="0" fontAlgn="base" hangingPunct="0">
              <a:spcBef>
                <a:spcPct val="0"/>
              </a:spcBef>
              <a:spcAft>
                <a:spcPct val="0"/>
              </a:spcAft>
              <a:defRPr>
                <a:solidFill>
                  <a:schemeClr val="tx1"/>
                </a:solidFill>
                <a:latin typeface="Twinkl" panose="020B0604020202020204" pitchFamily="2" charset="0"/>
              </a:defRPr>
            </a:lvl6pPr>
            <a:lvl7pPr marL="2971800" indent="-228600" eaLnBrk="0" fontAlgn="base" hangingPunct="0">
              <a:spcBef>
                <a:spcPct val="0"/>
              </a:spcBef>
              <a:spcAft>
                <a:spcPct val="0"/>
              </a:spcAft>
              <a:defRPr>
                <a:solidFill>
                  <a:schemeClr val="tx1"/>
                </a:solidFill>
                <a:latin typeface="Twinkl" panose="020B0604020202020204" pitchFamily="2" charset="0"/>
              </a:defRPr>
            </a:lvl7pPr>
            <a:lvl8pPr marL="3429000" indent="-228600" eaLnBrk="0" fontAlgn="base" hangingPunct="0">
              <a:spcBef>
                <a:spcPct val="0"/>
              </a:spcBef>
              <a:spcAft>
                <a:spcPct val="0"/>
              </a:spcAft>
              <a:defRPr>
                <a:solidFill>
                  <a:schemeClr val="tx1"/>
                </a:solidFill>
                <a:latin typeface="Twinkl" panose="020B0604020202020204" pitchFamily="2" charset="0"/>
              </a:defRPr>
            </a:lvl8pPr>
            <a:lvl9pPr marL="3886200" indent="-228600" eaLnBrk="0" fontAlgn="base" hangingPunct="0">
              <a:spcBef>
                <a:spcPct val="0"/>
              </a:spcBef>
              <a:spcAft>
                <a:spcPct val="0"/>
              </a:spcAft>
              <a:defRPr>
                <a:solidFill>
                  <a:schemeClr val="tx1"/>
                </a:solidFill>
                <a:latin typeface="Twinkl" panose="020B0604020202020204" pitchFamily="2" charset="0"/>
              </a:defRPr>
            </a:lvl9pPr>
          </a:lstStyle>
          <a:p>
            <a:pPr eaLnBrk="1" hangingPunct="1">
              <a:lnSpc>
                <a:spcPct val="80000"/>
              </a:lnSpc>
              <a:spcAft>
                <a:spcPts val="1200"/>
              </a:spcAft>
              <a:buFont typeface="Arial" panose="020B0604020202020204" pitchFamily="34" charset="0"/>
              <a:buChar char="•"/>
              <a:defRPr/>
            </a:pPr>
            <a:r>
              <a:rPr lang="en-GB" altLang="en-US" sz="2400" dirty="0" smtClean="0">
                <a:latin typeface="+mj-lt"/>
                <a:cs typeface="Arial" panose="020B0604020202020204" pitchFamily="34" charset="0"/>
              </a:rPr>
              <a:t>Reading the Newsletters and messages on Seesaw are key</a:t>
            </a:r>
            <a:r>
              <a:rPr lang="en-GB" altLang="en-US" sz="2400" dirty="0" smtClean="0">
                <a:latin typeface="+mj-lt"/>
                <a:cs typeface="Arial" panose="020B0604020202020204" pitchFamily="34" charset="0"/>
              </a:rPr>
              <a:t>!</a:t>
            </a:r>
            <a:endParaRPr lang="en-GB" altLang="en-US" sz="2400" dirty="0" smtClean="0">
              <a:latin typeface="+mj-lt"/>
              <a:cs typeface="Arial" panose="020B0604020202020204" pitchFamily="34" charset="0"/>
            </a:endParaRPr>
          </a:p>
          <a:p>
            <a:pPr eaLnBrk="1" hangingPunct="1">
              <a:lnSpc>
                <a:spcPct val="80000"/>
              </a:lnSpc>
              <a:spcAft>
                <a:spcPts val="1200"/>
              </a:spcAft>
              <a:buFont typeface="Arial" panose="020B0604020202020204" pitchFamily="34" charset="0"/>
              <a:buChar char="•"/>
              <a:defRPr/>
            </a:pPr>
            <a:r>
              <a:rPr lang="en-GB" altLang="en-US" sz="2400" dirty="0" smtClean="0">
                <a:latin typeface="+mj-lt"/>
                <a:cs typeface="Arial" panose="020B0604020202020204" pitchFamily="34" charset="0"/>
              </a:rPr>
              <a:t>Open Fridays (3:30-4pm) will begin soon.</a:t>
            </a:r>
          </a:p>
          <a:p>
            <a:pPr eaLnBrk="1" hangingPunct="1">
              <a:lnSpc>
                <a:spcPct val="80000"/>
              </a:lnSpc>
              <a:spcAft>
                <a:spcPts val="1200"/>
              </a:spcAft>
              <a:buFont typeface="Arial" panose="020B0604020202020204" pitchFamily="34" charset="0"/>
              <a:buChar char="•"/>
              <a:defRPr/>
            </a:pPr>
            <a:r>
              <a:rPr lang="en-GB" altLang="en-US" sz="2400" dirty="0" smtClean="0">
                <a:latin typeface="+mj-lt"/>
                <a:cs typeface="Arial" panose="020B0604020202020204" pitchFamily="34" charset="0"/>
              </a:rPr>
              <a:t>Educational Visits – helpers needed please!</a:t>
            </a:r>
          </a:p>
          <a:p>
            <a:pPr eaLnBrk="1" hangingPunct="1">
              <a:lnSpc>
                <a:spcPct val="80000"/>
              </a:lnSpc>
              <a:spcAft>
                <a:spcPts val="1200"/>
              </a:spcAft>
              <a:buFont typeface="Arial" panose="020B0604020202020204" pitchFamily="34" charset="0"/>
              <a:buChar char="•"/>
              <a:defRPr/>
            </a:pPr>
            <a:r>
              <a:rPr lang="en-GB" altLang="en-US" sz="2400" dirty="0" smtClean="0">
                <a:latin typeface="+mj-lt"/>
                <a:cs typeface="Arial" panose="020B0604020202020204" pitchFamily="34" charset="0"/>
              </a:rPr>
              <a:t>Any queries, please </a:t>
            </a:r>
            <a:r>
              <a:rPr lang="en-GB" altLang="en-US" sz="2400" dirty="0" smtClean="0">
                <a:latin typeface="+mj-lt"/>
                <a:cs typeface="Arial" panose="020B0604020202020204" pitchFamily="34" charset="0"/>
              </a:rPr>
              <a:t>contact us via Seesaw, or </a:t>
            </a:r>
            <a:r>
              <a:rPr lang="en-GB" altLang="en-US" sz="2400" dirty="0" smtClean="0">
                <a:latin typeface="+mj-lt"/>
                <a:cs typeface="Arial" panose="020B0604020202020204" pitchFamily="34" charset="0"/>
              </a:rPr>
              <a:t>the school office: </a:t>
            </a:r>
            <a:r>
              <a:rPr lang="en-GB" altLang="en-US" sz="2400" dirty="0" smtClean="0">
                <a:latin typeface="+mj-lt"/>
                <a:cs typeface="Arial" panose="020B0604020202020204" pitchFamily="34" charset="0"/>
                <a:hlinkClick r:id="rId2"/>
              </a:rPr>
              <a:t>office@miltonroad.cambs.sch.uk</a:t>
            </a:r>
            <a:r>
              <a:rPr lang="en-GB" altLang="en-US" sz="2400" dirty="0" smtClean="0">
                <a:latin typeface="+mj-lt"/>
                <a:cs typeface="Arial" panose="020B0604020202020204" pitchFamily="34" charset="0"/>
              </a:rPr>
              <a:t> </a:t>
            </a:r>
          </a:p>
        </p:txBody>
      </p:sp>
    </p:spTree>
    <p:extLst>
      <p:ext uri="{BB962C8B-B14F-4D97-AF65-F5344CB8AC3E}">
        <p14:creationId xmlns:p14="http://schemas.microsoft.com/office/powerpoint/2010/main" val="3034932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 the team</a:t>
            </a:r>
            <a:endParaRPr lang="en-GB" dirty="0"/>
          </a:p>
        </p:txBody>
      </p:sp>
      <p:cxnSp>
        <p:nvCxnSpPr>
          <p:cNvPr id="4" name="Straight Connector 3">
            <a:extLst>
              <a:ext uri="{FF2B5EF4-FFF2-40B4-BE49-F238E27FC236}">
                <a16:creationId xmlns:a16="http://schemas.microsoft.com/office/drawing/2014/main" id="{60FB9B79-321C-4AC2-8EAD-1578EF3E4252}"/>
              </a:ext>
            </a:extLst>
          </p:cNvPr>
          <p:cNvCxnSpPr>
            <a:cxnSpLocks/>
          </p:cNvCxnSpPr>
          <p:nvPr/>
        </p:nvCxnSpPr>
        <p:spPr>
          <a:xfrm>
            <a:off x="4742688" y="1432457"/>
            <a:ext cx="48768" cy="5004919"/>
          </a:xfrm>
          <a:prstGeom prst="line">
            <a:avLst/>
          </a:prstGeom>
          <a:ln w="31750">
            <a:solidFill>
              <a:srgbClr val="BAD1BE"/>
            </a:solidFill>
            <a:prstDash val="sysDash"/>
          </a:ln>
        </p:spPr>
        <p:style>
          <a:lnRef idx="1">
            <a:schemeClr val="dk1"/>
          </a:lnRef>
          <a:fillRef idx="0">
            <a:schemeClr val="dk1"/>
          </a:fillRef>
          <a:effectRef idx="0">
            <a:schemeClr val="dk1"/>
          </a:effectRef>
          <a:fontRef idx="minor">
            <a:schemeClr val="tx1"/>
          </a:fontRef>
        </p:style>
      </p:cxnSp>
      <p:sp>
        <p:nvSpPr>
          <p:cNvPr id="7" name="Title 1"/>
          <p:cNvSpPr txBox="1">
            <a:spLocks/>
          </p:cNvSpPr>
          <p:nvPr/>
        </p:nvSpPr>
        <p:spPr>
          <a:xfrm>
            <a:off x="1036319" y="1700133"/>
            <a:ext cx="3706369" cy="3671961"/>
          </a:xfrm>
          <a:prstGeom prst="roundRect">
            <a:avLst>
              <a:gd name="adj" fmla="val 9641"/>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kern="1200">
                <a:solidFill>
                  <a:schemeClr val="tx1"/>
                </a:solidFill>
                <a:latin typeface="Twinkl" pitchFamily="2" charset="0"/>
                <a:ea typeface="+mj-ea"/>
                <a:cs typeface="+mj-cs"/>
              </a:defRPr>
            </a:lvl1pPr>
          </a:lstStyle>
          <a:p>
            <a:pPr algn="ctr"/>
            <a:r>
              <a:rPr lang="en-GB" dirty="0" smtClean="0"/>
              <a:t>2M Dolphins</a:t>
            </a:r>
          </a:p>
          <a:p>
            <a:pPr algn="ctr"/>
            <a:endParaRPr lang="en-GB" dirty="0" smtClean="0"/>
          </a:p>
          <a:p>
            <a:pPr algn="ctr"/>
            <a:r>
              <a:rPr lang="en-GB" dirty="0" smtClean="0"/>
              <a:t>Mrs Williman</a:t>
            </a:r>
          </a:p>
          <a:p>
            <a:pPr algn="ctr"/>
            <a:r>
              <a:rPr lang="en-GB" dirty="0" smtClean="0"/>
              <a:t>Mrs Reehal</a:t>
            </a:r>
          </a:p>
          <a:p>
            <a:pPr algn="ctr"/>
            <a:endParaRPr lang="en-GB" dirty="0"/>
          </a:p>
          <a:p>
            <a:pPr algn="ctr"/>
            <a:r>
              <a:rPr lang="en-GB" dirty="0" smtClean="0"/>
              <a:t>Mr Fisher</a:t>
            </a:r>
          </a:p>
          <a:p>
            <a:pPr algn="ctr"/>
            <a:r>
              <a:rPr lang="en-GB" dirty="0" smtClean="0"/>
              <a:t>Mr Edun</a:t>
            </a:r>
            <a:endParaRPr lang="en-GB" dirty="0"/>
          </a:p>
        </p:txBody>
      </p:sp>
      <p:cxnSp>
        <p:nvCxnSpPr>
          <p:cNvPr id="9" name="Straight Connector 8">
            <a:extLst>
              <a:ext uri="{FF2B5EF4-FFF2-40B4-BE49-F238E27FC236}">
                <a16:creationId xmlns:a16="http://schemas.microsoft.com/office/drawing/2014/main" id="{60FB9B79-321C-4AC2-8EAD-1578EF3E4252}"/>
              </a:ext>
            </a:extLst>
          </p:cNvPr>
          <p:cNvCxnSpPr>
            <a:cxnSpLocks/>
          </p:cNvCxnSpPr>
          <p:nvPr/>
        </p:nvCxnSpPr>
        <p:spPr>
          <a:xfrm flipV="1">
            <a:off x="1036320" y="2401824"/>
            <a:ext cx="7168896" cy="12192"/>
          </a:xfrm>
          <a:prstGeom prst="line">
            <a:avLst/>
          </a:prstGeom>
          <a:ln w="31750">
            <a:solidFill>
              <a:srgbClr val="BAD1BE"/>
            </a:solidFill>
            <a:prstDash val="sysDash"/>
          </a:ln>
        </p:spPr>
        <p:style>
          <a:lnRef idx="1">
            <a:schemeClr val="dk1"/>
          </a:lnRef>
          <a:fillRef idx="0">
            <a:schemeClr val="dk1"/>
          </a:fillRef>
          <a:effectRef idx="0">
            <a:schemeClr val="dk1"/>
          </a:effectRef>
          <a:fontRef idx="minor">
            <a:schemeClr val="tx1"/>
          </a:fontRef>
        </p:style>
      </p:cxnSp>
      <p:sp>
        <p:nvSpPr>
          <p:cNvPr id="12" name="Title 1"/>
          <p:cNvSpPr txBox="1">
            <a:spLocks/>
          </p:cNvSpPr>
          <p:nvPr/>
        </p:nvSpPr>
        <p:spPr>
          <a:xfrm>
            <a:off x="4742688" y="1700132"/>
            <a:ext cx="3706369" cy="4737244"/>
          </a:xfrm>
          <a:prstGeom prst="roundRect">
            <a:avLst>
              <a:gd name="adj" fmla="val 9641"/>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kern="1200">
                <a:solidFill>
                  <a:schemeClr val="tx1"/>
                </a:solidFill>
                <a:latin typeface="Twinkl" pitchFamily="2" charset="0"/>
                <a:ea typeface="+mj-ea"/>
                <a:cs typeface="+mj-cs"/>
              </a:defRPr>
            </a:lvl1pPr>
          </a:lstStyle>
          <a:p>
            <a:pPr algn="ctr"/>
            <a:r>
              <a:rPr lang="en-GB" dirty="0" smtClean="0"/>
              <a:t>2R Otters</a:t>
            </a:r>
          </a:p>
          <a:p>
            <a:pPr algn="ctr"/>
            <a:endParaRPr lang="en-GB" sz="1800" dirty="0" smtClean="0"/>
          </a:p>
          <a:p>
            <a:pPr algn="ctr"/>
            <a:endParaRPr lang="en-GB" sz="1800" dirty="0" smtClean="0"/>
          </a:p>
          <a:p>
            <a:pPr algn="ctr"/>
            <a:r>
              <a:rPr lang="en-GB" dirty="0" smtClean="0"/>
              <a:t>Miss Frost</a:t>
            </a:r>
          </a:p>
          <a:p>
            <a:pPr algn="ctr"/>
            <a:endParaRPr lang="en-GB" dirty="0"/>
          </a:p>
          <a:p>
            <a:pPr algn="ctr"/>
            <a:r>
              <a:rPr lang="en-GB" dirty="0" smtClean="0"/>
              <a:t>Mrs Kawula</a:t>
            </a:r>
          </a:p>
          <a:p>
            <a:pPr algn="ctr"/>
            <a:r>
              <a:rPr lang="en-GB" dirty="0" smtClean="0"/>
              <a:t>Mrs Sheikh</a:t>
            </a:r>
            <a:endParaRPr lang="en-GB" dirty="0"/>
          </a:p>
        </p:txBody>
      </p:sp>
    </p:spTree>
    <p:extLst>
      <p:ext uri="{BB962C8B-B14F-4D97-AF65-F5344CB8AC3E}">
        <p14:creationId xmlns:p14="http://schemas.microsoft.com/office/powerpoint/2010/main" val="16206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806" y="2299101"/>
            <a:ext cx="2143763" cy="1649028"/>
          </a:xfrm>
        </p:spPr>
        <p:txBody>
          <a:bodyPr/>
          <a:lstStyle/>
          <a:p>
            <a:pPr algn="ctr"/>
            <a:r>
              <a:rPr lang="en-GB" dirty="0" smtClean="0"/>
              <a:t>Our Topics</a:t>
            </a:r>
            <a:endParaRPr lang="en-GB" dirty="0"/>
          </a:p>
        </p:txBody>
      </p:sp>
      <p:sp>
        <p:nvSpPr>
          <p:cNvPr id="5" name="Rounded Rectangle 4"/>
          <p:cNvSpPr/>
          <p:nvPr/>
        </p:nvSpPr>
        <p:spPr>
          <a:xfrm>
            <a:off x="982140" y="64762"/>
            <a:ext cx="3571068" cy="2068361"/>
          </a:xfrm>
          <a:prstGeom prst="roundRect">
            <a:avLst>
              <a:gd name="adj" fmla="val 6424"/>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200"/>
              </a:spcAft>
            </a:pPr>
            <a:endParaRPr lang="en-GB" altLang="en-US" sz="2000" b="1" dirty="0" smtClean="0">
              <a:solidFill>
                <a:schemeClr val="tx1"/>
              </a:solidFill>
              <a:latin typeface="Arial" panose="020B0604020202020204" pitchFamily="34" charset="0"/>
              <a:cs typeface="Arial" panose="020B0604020202020204" pitchFamily="34" charset="0"/>
            </a:endParaRPr>
          </a:p>
          <a:p>
            <a:pPr algn="ctr" eaLnBrk="1" hangingPunct="1">
              <a:spcAft>
                <a:spcPts val="1200"/>
              </a:spcAft>
            </a:pPr>
            <a:r>
              <a:rPr lang="en-GB" altLang="en-US" sz="2000" b="1" dirty="0" smtClean="0">
                <a:solidFill>
                  <a:schemeClr val="tx1"/>
                </a:solidFill>
                <a:latin typeface="Twinkl" panose="020B0604020202020204" charset="0"/>
                <a:cs typeface="Arial" panose="020B0604020202020204" pitchFamily="34" charset="0"/>
              </a:rPr>
              <a:t>Where </a:t>
            </a:r>
            <a:r>
              <a:rPr lang="en-GB" altLang="en-US" sz="2000" b="1" dirty="0">
                <a:solidFill>
                  <a:schemeClr val="tx1"/>
                </a:solidFill>
                <a:latin typeface="Twinkl" panose="020B0604020202020204" charset="0"/>
                <a:cs typeface="Arial" panose="020B0604020202020204" pitchFamily="34" charset="0"/>
              </a:rPr>
              <a:t>in the world are we? </a:t>
            </a:r>
            <a:endParaRPr lang="en-GB" altLang="en-US" sz="2000" b="1" dirty="0" smtClean="0">
              <a:solidFill>
                <a:schemeClr val="tx1"/>
              </a:solidFill>
              <a:latin typeface="Twinkl" panose="020B0604020202020204" charset="0"/>
              <a:cs typeface="Arial" panose="020B0604020202020204" pitchFamily="34" charset="0"/>
            </a:endParaRPr>
          </a:p>
          <a:p>
            <a:pPr eaLnBrk="1" hangingPunct="1">
              <a:spcAft>
                <a:spcPts val="1200"/>
              </a:spcAft>
            </a:pPr>
            <a:r>
              <a:rPr lang="en-GB" altLang="en-US" sz="2000" dirty="0" smtClean="0">
                <a:solidFill>
                  <a:schemeClr val="tx1"/>
                </a:solidFill>
                <a:latin typeface="Twinkl" panose="020B0604020202020204" charset="0"/>
                <a:cs typeface="Arial" panose="020B0604020202020204" pitchFamily="34" charset="0"/>
              </a:rPr>
              <a:t>What and where                     is the UK?</a:t>
            </a:r>
          </a:p>
          <a:p>
            <a:pPr eaLnBrk="1" hangingPunct="1">
              <a:spcAft>
                <a:spcPts val="1200"/>
              </a:spcAft>
            </a:pPr>
            <a:r>
              <a:rPr lang="en-GB" altLang="en-US" dirty="0" smtClean="0">
                <a:solidFill>
                  <a:schemeClr val="tx1"/>
                </a:solidFill>
                <a:latin typeface="Twinkl" panose="020B0604020202020204" charset="0"/>
                <a:cs typeface="Arial" panose="020B0604020202020204" pitchFamily="34" charset="0"/>
              </a:rPr>
              <a:t>Countries, Capitals,                   seas and Cambridge</a:t>
            </a:r>
          </a:p>
          <a:p>
            <a:pPr algn="ctr"/>
            <a:endParaRPr lang="en-GB" dirty="0" smtClean="0"/>
          </a:p>
          <a:p>
            <a:pPr algn="ctr"/>
            <a:endParaRPr lang="en-GB" dirty="0"/>
          </a:p>
        </p:txBody>
      </p:sp>
      <p:sp>
        <p:nvSpPr>
          <p:cNvPr id="7" name="Rounded Rectangle 6"/>
          <p:cNvSpPr/>
          <p:nvPr/>
        </p:nvSpPr>
        <p:spPr>
          <a:xfrm>
            <a:off x="406330" y="4492040"/>
            <a:ext cx="3499339" cy="219890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200"/>
              </a:spcAft>
            </a:pPr>
            <a:r>
              <a:rPr lang="en-GB" altLang="en-US" sz="2000" b="1" dirty="0" smtClean="0">
                <a:solidFill>
                  <a:schemeClr val="tx1"/>
                </a:solidFill>
                <a:latin typeface="Twinkl" panose="020B0604020202020204" charset="0"/>
                <a:cs typeface="Arial" panose="020B0604020202020204" pitchFamily="34" charset="0"/>
              </a:rPr>
              <a:t>Who are the significant pioneers of flight?</a:t>
            </a:r>
          </a:p>
          <a:p>
            <a:pPr algn="ctr" eaLnBrk="1" hangingPunct="1">
              <a:spcAft>
                <a:spcPts val="1200"/>
              </a:spcAft>
            </a:pPr>
            <a:endParaRPr lang="en-GB" altLang="en-US" sz="2000" b="1" dirty="0">
              <a:solidFill>
                <a:schemeClr val="tx1"/>
              </a:solidFill>
              <a:latin typeface="Arial" panose="020B0604020202020204" pitchFamily="34" charset="0"/>
              <a:cs typeface="Arial" panose="020B0604020202020204" pitchFamily="34" charset="0"/>
            </a:endParaRPr>
          </a:p>
          <a:p>
            <a:pPr algn="ctr"/>
            <a:endParaRPr lang="en-GB" dirty="0"/>
          </a:p>
        </p:txBody>
      </p:sp>
      <p:sp>
        <p:nvSpPr>
          <p:cNvPr id="8" name="Rounded Rectangle 7"/>
          <p:cNvSpPr/>
          <p:nvPr/>
        </p:nvSpPr>
        <p:spPr>
          <a:xfrm>
            <a:off x="5081954" y="64763"/>
            <a:ext cx="3109489" cy="194096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200"/>
              </a:spcAft>
            </a:pPr>
            <a:r>
              <a:rPr lang="en-GB" altLang="en-US" sz="2000" b="1" dirty="0">
                <a:solidFill>
                  <a:schemeClr val="tx1"/>
                </a:solidFill>
                <a:latin typeface="Twinkl" panose="020B0604020202020204" charset="0"/>
                <a:cs typeface="Arial" panose="020B0604020202020204" pitchFamily="34" charset="0"/>
              </a:rPr>
              <a:t>The Great Fire Of London</a:t>
            </a:r>
          </a:p>
          <a:p>
            <a:pPr algn="ctr"/>
            <a:endParaRPr lang="en-GB" dirty="0"/>
          </a:p>
        </p:txBody>
      </p:sp>
      <p:sp>
        <p:nvSpPr>
          <p:cNvPr id="9" name="Rounded Rectangle 8"/>
          <p:cNvSpPr/>
          <p:nvPr/>
        </p:nvSpPr>
        <p:spPr>
          <a:xfrm>
            <a:off x="151786" y="2274697"/>
            <a:ext cx="3420927" cy="205826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200"/>
              </a:spcAft>
            </a:pPr>
            <a:endParaRPr lang="en-GB" altLang="en-US" sz="2000" b="1" dirty="0" smtClean="0">
              <a:solidFill>
                <a:schemeClr val="tx1"/>
              </a:solidFill>
              <a:latin typeface="Arial" panose="020B0604020202020204" pitchFamily="34" charset="0"/>
              <a:cs typeface="Arial" panose="020B0604020202020204" pitchFamily="34" charset="0"/>
            </a:endParaRPr>
          </a:p>
          <a:p>
            <a:pPr algn="ctr" eaLnBrk="1" hangingPunct="1">
              <a:spcAft>
                <a:spcPts val="1200"/>
              </a:spcAft>
            </a:pPr>
            <a:r>
              <a:rPr lang="en-GB" altLang="en-US" b="1" dirty="0" smtClean="0">
                <a:solidFill>
                  <a:schemeClr val="tx1"/>
                </a:solidFill>
                <a:latin typeface="Arial" panose="020B0604020202020204" pitchFamily="34" charset="0"/>
                <a:cs typeface="Arial" panose="020B0604020202020204" pitchFamily="34" charset="0"/>
              </a:rPr>
              <a:t>                                         </a:t>
            </a:r>
          </a:p>
          <a:p>
            <a:pPr algn="ctr" eaLnBrk="1" hangingPunct="1">
              <a:spcAft>
                <a:spcPts val="1200"/>
              </a:spcAft>
            </a:pPr>
            <a:endParaRPr lang="en-GB" altLang="en-US" sz="2000" b="1" dirty="0" smtClean="0">
              <a:solidFill>
                <a:schemeClr val="tx1"/>
              </a:solidFill>
              <a:latin typeface="Arial" panose="020B0604020202020204" pitchFamily="34" charset="0"/>
              <a:cs typeface="Arial" panose="020B0604020202020204" pitchFamily="34" charset="0"/>
            </a:endParaRPr>
          </a:p>
          <a:p>
            <a:pPr algn="ctr" eaLnBrk="1" hangingPunct="1">
              <a:spcAft>
                <a:spcPts val="1200"/>
              </a:spcAft>
            </a:pPr>
            <a:r>
              <a:rPr lang="en-GB" altLang="en-US" sz="2000" b="1" dirty="0" smtClean="0">
                <a:solidFill>
                  <a:schemeClr val="tx1"/>
                </a:solidFill>
                <a:latin typeface="Arial" panose="020B0604020202020204" pitchFamily="34" charset="0"/>
                <a:cs typeface="Arial" panose="020B0604020202020204" pitchFamily="34" charset="0"/>
              </a:rPr>
              <a:t> </a:t>
            </a:r>
          </a:p>
          <a:p>
            <a:pPr algn="ctr"/>
            <a:endParaRPr lang="en-GB" dirty="0"/>
          </a:p>
        </p:txBody>
      </p:sp>
      <p:pic>
        <p:nvPicPr>
          <p:cNvPr id="1026" name="Picture 2" descr="united kingdom on Pinter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8361" y="553042"/>
            <a:ext cx="1023301" cy="1332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a:stretch>
            <a:fillRect/>
          </a:stretch>
        </p:blipFill>
        <p:spPr>
          <a:xfrm>
            <a:off x="6043503" y="1171828"/>
            <a:ext cx="1451508" cy="743034"/>
          </a:xfrm>
          <a:prstGeom prst="rect">
            <a:avLst/>
          </a:prstGeom>
        </p:spPr>
      </p:pic>
      <p:sp>
        <p:nvSpPr>
          <p:cNvPr id="17" name="Rounded Rectangle 16"/>
          <p:cNvSpPr/>
          <p:nvPr/>
        </p:nvSpPr>
        <p:spPr>
          <a:xfrm>
            <a:off x="4598377" y="4492040"/>
            <a:ext cx="3534508" cy="219890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200"/>
              </a:spcAft>
            </a:pPr>
            <a:endParaRPr lang="en-GB" dirty="0"/>
          </a:p>
        </p:txBody>
      </p:sp>
      <p:sp>
        <p:nvSpPr>
          <p:cNvPr id="13" name="Rounded Rectangle 12"/>
          <p:cNvSpPr/>
          <p:nvPr/>
        </p:nvSpPr>
        <p:spPr>
          <a:xfrm>
            <a:off x="5328089" y="2218786"/>
            <a:ext cx="3378852" cy="2063778"/>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altLang="en-US" sz="2000" b="1" dirty="0">
                <a:solidFill>
                  <a:schemeClr val="tx1"/>
                </a:solidFill>
                <a:latin typeface="Twinkl" panose="020B0604020202020204" charset="0"/>
                <a:cs typeface="Arial" panose="020B0604020202020204" pitchFamily="34" charset="0"/>
              </a:rPr>
              <a:t>Why do explorers travel to the poles? </a:t>
            </a:r>
          </a:p>
          <a:p>
            <a:pPr algn="ctr" eaLnBrk="1" hangingPunct="1">
              <a:spcAft>
                <a:spcPts val="1200"/>
              </a:spcAft>
            </a:pPr>
            <a:endParaRPr lang="en-GB" altLang="en-US" sz="2000" dirty="0">
              <a:solidFill>
                <a:schemeClr val="tx1"/>
              </a:solidFill>
              <a:latin typeface="Arial" panose="020B0604020202020204" pitchFamily="34" charset="0"/>
              <a:cs typeface="Arial" panose="020B0604020202020204" pitchFamily="34" charset="0"/>
            </a:endParaRPr>
          </a:p>
          <a:p>
            <a:pPr algn="ctr"/>
            <a:endParaRPr lang="en-GB" dirty="0"/>
          </a:p>
        </p:txBody>
      </p:sp>
      <p:pic>
        <p:nvPicPr>
          <p:cNvPr id="1030" name="Picture 6" descr="Matthew Henson, Pioneering Black Polar Explorer, in Historic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4922" y="3217500"/>
            <a:ext cx="741776" cy="9890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re photographs of Robert Scott's ill-fated expedition to the South Pole,  1910-1913 - Rare Historical Phot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1432" y="3248295"/>
            <a:ext cx="849680" cy="849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715" y="2265301"/>
            <a:ext cx="3575810" cy="1138773"/>
          </a:xfrm>
          <a:prstGeom prst="rect">
            <a:avLst/>
          </a:prstGeom>
          <a:noFill/>
        </p:spPr>
        <p:txBody>
          <a:bodyPr wrap="square" rtlCol="0">
            <a:spAutoFit/>
          </a:bodyPr>
          <a:lstStyle/>
          <a:p>
            <a:pPr algn="ctr">
              <a:spcAft>
                <a:spcPts val="1200"/>
              </a:spcAft>
            </a:pPr>
            <a:r>
              <a:rPr lang="en-GB" altLang="en-US" b="1" dirty="0">
                <a:latin typeface="Twinkl" panose="020B0604020202020204" charset="0"/>
                <a:cs typeface="Arial" panose="020B0604020202020204" pitchFamily="34" charset="0"/>
              </a:rPr>
              <a:t>Living in the </a:t>
            </a:r>
            <a:r>
              <a:rPr lang="en-GB" altLang="en-US" b="1" dirty="0" smtClean="0">
                <a:latin typeface="Twinkl" panose="020B0604020202020204" charset="0"/>
                <a:cs typeface="Arial" panose="020B0604020202020204" pitchFamily="34" charset="0"/>
              </a:rPr>
              <a:t>freezer!                </a:t>
            </a:r>
            <a:r>
              <a:rPr lang="en-GB" altLang="en-US" sz="2000" b="1" dirty="0" smtClean="0">
                <a:latin typeface="Twinkl" panose="020B0604020202020204" charset="0"/>
                <a:cs typeface="Arial" panose="020B0604020202020204" pitchFamily="34" charset="0"/>
              </a:rPr>
              <a:t>What </a:t>
            </a:r>
            <a:r>
              <a:rPr lang="en-GB" altLang="en-US" sz="2000" b="1" dirty="0">
                <a:latin typeface="Twinkl" panose="020B0604020202020204" charset="0"/>
                <a:cs typeface="Arial" panose="020B0604020202020204" pitchFamily="34" charset="0"/>
              </a:rPr>
              <a:t>is it like at The Poles</a:t>
            </a:r>
            <a:r>
              <a:rPr lang="en-GB" altLang="en-US" sz="2000" b="1" dirty="0" smtClean="0">
                <a:latin typeface="Twinkl" panose="020B0604020202020204" charset="0"/>
                <a:cs typeface="Arial" panose="020B0604020202020204" pitchFamily="34" charset="0"/>
              </a:rPr>
              <a:t>?</a:t>
            </a:r>
          </a:p>
          <a:p>
            <a:endParaRPr lang="en-GB" dirty="0"/>
          </a:p>
        </p:txBody>
      </p:sp>
      <p:sp>
        <p:nvSpPr>
          <p:cNvPr id="4" name="TextBox 3"/>
          <p:cNvSpPr txBox="1"/>
          <p:nvPr/>
        </p:nvSpPr>
        <p:spPr>
          <a:xfrm>
            <a:off x="4707418" y="4448542"/>
            <a:ext cx="3437793" cy="1692771"/>
          </a:xfrm>
          <a:prstGeom prst="rect">
            <a:avLst/>
          </a:prstGeom>
          <a:noFill/>
        </p:spPr>
        <p:txBody>
          <a:bodyPr wrap="square" rtlCol="0">
            <a:spAutoFit/>
          </a:bodyPr>
          <a:lstStyle/>
          <a:p>
            <a:pPr algn="ctr">
              <a:spcAft>
                <a:spcPts val="1200"/>
              </a:spcAft>
            </a:pPr>
            <a:r>
              <a:rPr lang="en-GB" altLang="en-US" sz="2000" b="1" dirty="0">
                <a:latin typeface="Twinkl" panose="020B0604020202020204" charset="0"/>
                <a:cs typeface="Arial" panose="020B0604020202020204" pitchFamily="34" charset="0"/>
              </a:rPr>
              <a:t>How are we connected to the </a:t>
            </a:r>
            <a:r>
              <a:rPr lang="en-GB" altLang="en-US" sz="2000" b="1" dirty="0" smtClean="0">
                <a:latin typeface="Twinkl" panose="020B0604020202020204" charset="0"/>
                <a:cs typeface="Arial" panose="020B0604020202020204" pitchFamily="34" charset="0"/>
              </a:rPr>
              <a:t>world?                     </a:t>
            </a:r>
            <a:r>
              <a:rPr lang="en-GB" dirty="0" smtClean="0">
                <a:latin typeface="Twinkl" panose="020B0604020202020204" charset="0"/>
                <a:cs typeface="Arial" panose="020B0604020202020204" pitchFamily="34" charset="0"/>
              </a:rPr>
              <a:t>Continents </a:t>
            </a:r>
            <a:r>
              <a:rPr lang="en-GB" dirty="0">
                <a:latin typeface="Twinkl" panose="020B0604020202020204" charset="0"/>
                <a:cs typeface="Arial" panose="020B0604020202020204" pitchFamily="34" charset="0"/>
              </a:rPr>
              <a:t>and </a:t>
            </a:r>
            <a:r>
              <a:rPr lang="en-GB" dirty="0" smtClean="0">
                <a:latin typeface="Twinkl" panose="020B0604020202020204" charset="0"/>
                <a:cs typeface="Arial" panose="020B0604020202020204" pitchFamily="34" charset="0"/>
              </a:rPr>
              <a:t>Oceans Wonders of the World</a:t>
            </a:r>
            <a:endParaRPr lang="en-GB" dirty="0">
              <a:latin typeface="Twinkl" panose="020B0604020202020204" charset="0"/>
            </a:endParaRPr>
          </a:p>
          <a:p>
            <a:endParaRPr lang="en-GB" dirty="0"/>
          </a:p>
        </p:txBody>
      </p:sp>
      <p:pic>
        <p:nvPicPr>
          <p:cNvPr id="10" name="Picture 9"/>
          <p:cNvPicPr>
            <a:picLocks noChangeAspect="1"/>
          </p:cNvPicPr>
          <p:nvPr/>
        </p:nvPicPr>
        <p:blipFill>
          <a:blip r:embed="rId6"/>
          <a:stretch>
            <a:fillRect/>
          </a:stretch>
        </p:blipFill>
        <p:spPr>
          <a:xfrm>
            <a:off x="579623" y="5498070"/>
            <a:ext cx="1317052" cy="876438"/>
          </a:xfrm>
          <a:prstGeom prst="rect">
            <a:avLst/>
          </a:prstGeom>
        </p:spPr>
      </p:pic>
      <p:pic>
        <p:nvPicPr>
          <p:cNvPr id="11" name="Picture 4" descr="Elizabeth 'Bessie' Coleman (1893-1926), Pioneer Aviatri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4544" y="5498070"/>
            <a:ext cx="1219094" cy="10337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slands and continents | TheSchoolRu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4000" y="5738006"/>
            <a:ext cx="1606612" cy="9037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ctic vs Antarctica - World Journeys New Zeala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201" y="3011753"/>
            <a:ext cx="1998180" cy="11476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0055" y="3011753"/>
            <a:ext cx="1492375" cy="1354217"/>
          </a:xfrm>
          <a:prstGeom prst="rect">
            <a:avLst/>
          </a:prstGeom>
          <a:noFill/>
        </p:spPr>
        <p:txBody>
          <a:bodyPr wrap="square" rtlCol="0">
            <a:spAutoFit/>
          </a:bodyPr>
          <a:lstStyle/>
          <a:p>
            <a:r>
              <a:rPr lang="en-GB" altLang="en-US" sz="1600" dirty="0" smtClean="0">
                <a:latin typeface="Twinkl" panose="020B0604020202020204" charset="0"/>
                <a:cs typeface="Arial" panose="020B0604020202020204" pitchFamily="34" charset="0"/>
              </a:rPr>
              <a:t>Includes </a:t>
            </a:r>
            <a:r>
              <a:rPr lang="en-GB" altLang="en-US" sz="1600" dirty="0">
                <a:latin typeface="Twinkl" panose="020B0604020202020204" charset="0"/>
                <a:cs typeface="Arial" panose="020B0604020202020204" pitchFamily="34" charset="0"/>
              </a:rPr>
              <a:t>comparison </a:t>
            </a:r>
            <a:r>
              <a:rPr lang="en-GB" altLang="en-US" sz="1600" dirty="0" smtClean="0">
                <a:latin typeface="Twinkl" panose="020B0604020202020204" charset="0"/>
                <a:cs typeface="Arial" panose="020B0604020202020204" pitchFamily="34" charset="0"/>
              </a:rPr>
              <a:t> of Cambridge </a:t>
            </a:r>
            <a:r>
              <a:rPr lang="en-GB" altLang="en-US" sz="1600" dirty="0">
                <a:latin typeface="Twinkl" panose="020B0604020202020204" charset="0"/>
                <a:cs typeface="Arial" panose="020B0604020202020204" pitchFamily="34" charset="0"/>
              </a:rPr>
              <a:t>and Nunavut</a:t>
            </a:r>
            <a:r>
              <a:rPr lang="en-GB" altLang="en-US" sz="1600" dirty="0" smtClean="0">
                <a:latin typeface="Twinkl" panose="020B0604020202020204" charset="0"/>
                <a:cs typeface="Arial" panose="020B0604020202020204" pitchFamily="34" charset="0"/>
              </a:rPr>
              <a:t>.</a:t>
            </a:r>
            <a:endParaRPr lang="en-GB" altLang="en-US" sz="1600" dirty="0">
              <a:latin typeface="Twinkl" panose="020B0604020202020204" charset="0"/>
              <a:cs typeface="Arial" panose="020B0604020202020204" pitchFamily="34" charset="0"/>
            </a:endParaRPr>
          </a:p>
          <a:p>
            <a:endParaRPr lang="en-GB" dirty="0"/>
          </a:p>
        </p:txBody>
      </p:sp>
    </p:spTree>
    <p:extLst>
      <p:ext uri="{BB962C8B-B14F-4D97-AF65-F5344CB8AC3E}">
        <p14:creationId xmlns:p14="http://schemas.microsoft.com/office/powerpoint/2010/main" val="1764000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typical week …</a:t>
            </a:r>
            <a:endParaRPr lang="en-GB" dirty="0"/>
          </a:p>
        </p:txBody>
      </p:sp>
      <p:pic>
        <p:nvPicPr>
          <p:cNvPr id="4" name="Picture 3"/>
          <p:cNvPicPr>
            <a:picLocks noChangeAspect="1"/>
          </p:cNvPicPr>
          <p:nvPr/>
        </p:nvPicPr>
        <p:blipFill rotWithShape="1">
          <a:blip r:embed="rId2"/>
          <a:srcRect l="26196" t="24867" r="26637" b="15281"/>
          <a:stretch/>
        </p:blipFill>
        <p:spPr>
          <a:xfrm>
            <a:off x="944878" y="1127760"/>
            <a:ext cx="7244713" cy="5171138"/>
          </a:xfrm>
          <a:prstGeom prst="rect">
            <a:avLst/>
          </a:prstGeom>
        </p:spPr>
      </p:pic>
    </p:spTree>
    <p:extLst>
      <p:ext uri="{BB962C8B-B14F-4D97-AF65-F5344CB8AC3E}">
        <p14:creationId xmlns:p14="http://schemas.microsoft.com/office/powerpoint/2010/main" val="387287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etter-join No-Lead 4" panose="02000503000000020003" pitchFamily="50" charset="0"/>
              </a:rPr>
              <a:t>A typical week …</a:t>
            </a:r>
            <a:endParaRPr lang="en-GB" dirty="0">
              <a:latin typeface="Letter-join No-Lead 4" panose="02000503000000020003" pitchFamily="50" charset="0"/>
            </a:endParaRPr>
          </a:p>
        </p:txBody>
      </p:sp>
      <p:sp>
        <p:nvSpPr>
          <p:cNvPr id="3" name="Title 1"/>
          <p:cNvSpPr txBox="1">
            <a:spLocks/>
          </p:cNvSpPr>
          <p:nvPr/>
        </p:nvSpPr>
        <p:spPr>
          <a:xfrm>
            <a:off x="1036319" y="1700133"/>
            <a:ext cx="7640954" cy="4115451"/>
          </a:xfrm>
          <a:prstGeom prst="roundRect">
            <a:avLst>
              <a:gd name="adj" fmla="val 9641"/>
            </a:avLst>
          </a:prstGeom>
          <a:ln>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chemeClr val="tx1"/>
                </a:solidFill>
                <a:latin typeface="Twinkl" pitchFamily="2" charset="0"/>
                <a:ea typeface="+mj-ea"/>
                <a:cs typeface="+mj-cs"/>
              </a:defRPr>
            </a:lvl1pPr>
          </a:lstStyle>
          <a:p>
            <a:pPr marL="571500" indent="-571500">
              <a:buFont typeface="Arial" panose="020B0604020202020204" pitchFamily="34" charset="0"/>
              <a:buChar char="•"/>
            </a:pPr>
            <a:r>
              <a:rPr lang="en-GB" sz="2800" dirty="0" smtClean="0">
                <a:latin typeface="+mn-lt"/>
              </a:rPr>
              <a:t>Daily English and Maths</a:t>
            </a:r>
          </a:p>
          <a:p>
            <a:pPr marL="571500" indent="-571500">
              <a:buFont typeface="Arial" panose="020B0604020202020204" pitchFamily="34" charset="0"/>
              <a:buChar char="•"/>
            </a:pPr>
            <a:r>
              <a:rPr lang="en-GB" sz="2800" dirty="0" smtClean="0">
                <a:latin typeface="+mn-lt"/>
              </a:rPr>
              <a:t>2 hours of PE a week – Tuesdays and Fridays</a:t>
            </a:r>
          </a:p>
          <a:p>
            <a:pPr marL="571500" indent="-571500">
              <a:buFont typeface="Arial" panose="020B0604020202020204" pitchFamily="34" charset="0"/>
              <a:buChar char="•"/>
            </a:pPr>
            <a:r>
              <a:rPr lang="en-GB" sz="2800" dirty="0" smtClean="0">
                <a:latin typeface="+mn-lt"/>
              </a:rPr>
              <a:t>Weekly Science lessons</a:t>
            </a:r>
          </a:p>
          <a:p>
            <a:pPr marL="571500" indent="-571500">
              <a:buFont typeface="Arial" panose="020B0604020202020204" pitchFamily="34" charset="0"/>
              <a:buChar char="•"/>
            </a:pPr>
            <a:r>
              <a:rPr lang="en-GB" sz="2800" dirty="0" smtClean="0">
                <a:latin typeface="+mn-lt"/>
              </a:rPr>
              <a:t>Little </a:t>
            </a:r>
            <a:r>
              <a:rPr lang="en-GB" sz="2800" dirty="0" err="1" smtClean="0">
                <a:latin typeface="+mn-lt"/>
              </a:rPr>
              <a:t>Wandle</a:t>
            </a:r>
            <a:r>
              <a:rPr lang="en-GB" sz="2800" dirty="0" smtClean="0">
                <a:latin typeface="+mn-lt"/>
              </a:rPr>
              <a:t> reading sessions</a:t>
            </a:r>
          </a:p>
          <a:p>
            <a:pPr marL="571500" indent="-571500">
              <a:buFont typeface="Arial" panose="020B0604020202020204" pitchFamily="34" charset="0"/>
              <a:buChar char="•"/>
            </a:pPr>
            <a:r>
              <a:rPr lang="en-GB" sz="2800" dirty="0" smtClean="0">
                <a:latin typeface="+mn-lt"/>
              </a:rPr>
              <a:t>‘Foundation subjects’: History, Geography, Music, Art, PSHE, Computing, RE, </a:t>
            </a:r>
          </a:p>
          <a:p>
            <a:pPr marL="571500" indent="-571500">
              <a:buFont typeface="Arial" panose="020B0604020202020204" pitchFamily="34" charset="0"/>
              <a:buChar char="•"/>
            </a:pPr>
            <a:r>
              <a:rPr lang="en-GB" sz="2800" dirty="0" smtClean="0">
                <a:latin typeface="+mn-lt"/>
              </a:rPr>
              <a:t>Forest School – first half of each term, Tuesday afternoons</a:t>
            </a:r>
          </a:p>
          <a:p>
            <a:pPr marL="571500" indent="-571500">
              <a:buFont typeface="Arial" panose="020B0604020202020204" pitchFamily="34" charset="0"/>
              <a:buChar char="•"/>
            </a:pPr>
            <a:r>
              <a:rPr lang="en-GB" sz="2800" dirty="0" smtClean="0">
                <a:latin typeface="+mn-lt"/>
              </a:rPr>
              <a:t>Handwriting</a:t>
            </a:r>
          </a:p>
          <a:p>
            <a:pPr marL="571500" indent="-571500">
              <a:buFont typeface="Arial" panose="020B0604020202020204" pitchFamily="34" charset="0"/>
              <a:buChar char="•"/>
            </a:pPr>
            <a:r>
              <a:rPr lang="en-GB" sz="2800" dirty="0" smtClean="0">
                <a:latin typeface="+mn-lt"/>
              </a:rPr>
              <a:t>CREW time</a:t>
            </a:r>
            <a:endParaRPr lang="en-GB" sz="2800" dirty="0">
              <a:latin typeface="+mn-lt"/>
            </a:endParaRPr>
          </a:p>
        </p:txBody>
      </p:sp>
    </p:spTree>
    <p:extLst>
      <p:ext uri="{BB962C8B-B14F-4D97-AF65-F5344CB8AC3E}">
        <p14:creationId xmlns:p14="http://schemas.microsoft.com/office/powerpoint/2010/main" val="2154276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5636" y="1060205"/>
            <a:ext cx="5058457" cy="4997695"/>
          </a:xfrm>
          <a:prstGeom prst="rect">
            <a:avLst/>
          </a:prstGeom>
        </p:spPr>
      </p:pic>
    </p:spTree>
    <p:extLst>
      <p:ext uri="{BB962C8B-B14F-4D97-AF65-F5344CB8AC3E}">
        <p14:creationId xmlns:p14="http://schemas.microsoft.com/office/powerpoint/2010/main" val="138197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Phonics and Reading</a:t>
            </a:r>
            <a:endParaRPr lang="en-GB" dirty="0">
              <a:latin typeface="+mj-lt"/>
            </a:endParaRPr>
          </a:p>
        </p:txBody>
      </p:sp>
      <p:sp>
        <p:nvSpPr>
          <p:cNvPr id="3" name="Rectangle 2"/>
          <p:cNvSpPr/>
          <p:nvPr/>
        </p:nvSpPr>
        <p:spPr>
          <a:xfrm>
            <a:off x="731520" y="1767007"/>
            <a:ext cx="7424928" cy="3877985"/>
          </a:xfrm>
          <a:prstGeom prst="rect">
            <a:avLst/>
          </a:prstGeom>
        </p:spPr>
        <p:txBody>
          <a:bodyPr wrap="square">
            <a:spAutoFit/>
          </a:bodyPr>
          <a:lstStyle/>
          <a:p>
            <a:pPr>
              <a:spcAft>
                <a:spcPts val="1200"/>
              </a:spcAft>
              <a:defRPr/>
            </a:pPr>
            <a:r>
              <a:rPr lang="en-GB" sz="2400" dirty="0" smtClean="0">
                <a:latin typeface="+mj-lt"/>
                <a:cs typeface="Arial" panose="020B0604020202020204" pitchFamily="34" charset="0"/>
              </a:rPr>
              <a:t>We will change your child’s reading book(s) once a week. </a:t>
            </a:r>
          </a:p>
          <a:p>
            <a:pPr>
              <a:spcAft>
                <a:spcPts val="1200"/>
              </a:spcAft>
              <a:defRPr/>
            </a:pPr>
            <a:r>
              <a:rPr lang="en-GB" sz="2400" dirty="0" smtClean="0">
                <a:latin typeface="+mj-lt"/>
                <a:cs typeface="Arial" panose="020B0604020202020204" pitchFamily="34" charset="0"/>
              </a:rPr>
              <a:t>We will check Reading Record books each time the children are read with – please ensure these books are in school every day!</a:t>
            </a:r>
          </a:p>
          <a:p>
            <a:pPr>
              <a:spcAft>
                <a:spcPts val="1200"/>
              </a:spcAft>
              <a:defRPr/>
            </a:pPr>
            <a:r>
              <a:rPr lang="en-GB" sz="2400" dirty="0" smtClean="0">
                <a:latin typeface="+mj-lt"/>
                <a:cs typeface="Arial" panose="020B0604020202020204" pitchFamily="34" charset="0"/>
              </a:rPr>
              <a:t>Library books – changed on Thursdays.</a:t>
            </a:r>
          </a:p>
          <a:p>
            <a:pPr>
              <a:spcAft>
                <a:spcPts val="1200"/>
              </a:spcAft>
              <a:defRPr/>
            </a:pPr>
            <a:r>
              <a:rPr lang="en-GB" sz="2400" dirty="0" smtClean="0">
                <a:latin typeface="+mj-lt"/>
                <a:cs typeface="Arial" panose="020B0604020202020204" pitchFamily="34" charset="0"/>
              </a:rPr>
              <a:t>Please encourage your child to discuss any stories they have read – inference / prediction / vocabulary / characters (empathy) / making links to other books or their own experiences.</a:t>
            </a:r>
            <a:endParaRPr lang="en-GB" sz="2400" dirty="0">
              <a:latin typeface="+mj-lt"/>
              <a:cs typeface="Arial" panose="020B0604020202020204" pitchFamily="34" charset="0"/>
            </a:endParaRPr>
          </a:p>
        </p:txBody>
      </p:sp>
    </p:spTree>
    <p:extLst>
      <p:ext uri="{BB962C8B-B14F-4D97-AF65-F5344CB8AC3E}">
        <p14:creationId xmlns:p14="http://schemas.microsoft.com/office/powerpoint/2010/main" val="903992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j-lt"/>
              </a:rPr>
              <a:t>PE</a:t>
            </a:r>
            <a:endParaRPr lang="en-GB" b="1" dirty="0">
              <a:latin typeface="+mj-lt"/>
            </a:endParaRPr>
          </a:p>
        </p:txBody>
      </p:sp>
      <p:sp>
        <p:nvSpPr>
          <p:cNvPr id="3" name="Rectangle 2"/>
          <p:cNvSpPr>
            <a:spLocks noChangeArrowheads="1"/>
          </p:cNvSpPr>
          <p:nvPr/>
        </p:nvSpPr>
        <p:spPr bwMode="auto">
          <a:xfrm>
            <a:off x="976313" y="1468247"/>
            <a:ext cx="7043737" cy="365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eaLnBrk="0" fontAlgn="base" hangingPunct="0">
              <a:spcBef>
                <a:spcPct val="0"/>
              </a:spcBef>
              <a:spcAft>
                <a:spcPct val="0"/>
              </a:spcAft>
              <a:defRPr>
                <a:solidFill>
                  <a:schemeClr val="tx1"/>
                </a:solidFill>
                <a:latin typeface="Twinkl" panose="020B0604020202020204" pitchFamily="2" charset="0"/>
              </a:defRPr>
            </a:lvl6pPr>
            <a:lvl7pPr marL="2971800" indent="-228600" eaLnBrk="0" fontAlgn="base" hangingPunct="0">
              <a:spcBef>
                <a:spcPct val="0"/>
              </a:spcBef>
              <a:spcAft>
                <a:spcPct val="0"/>
              </a:spcAft>
              <a:defRPr>
                <a:solidFill>
                  <a:schemeClr val="tx1"/>
                </a:solidFill>
                <a:latin typeface="Twinkl" panose="020B0604020202020204" pitchFamily="2" charset="0"/>
              </a:defRPr>
            </a:lvl7pPr>
            <a:lvl8pPr marL="3429000" indent="-228600" eaLnBrk="0" fontAlgn="base" hangingPunct="0">
              <a:spcBef>
                <a:spcPct val="0"/>
              </a:spcBef>
              <a:spcAft>
                <a:spcPct val="0"/>
              </a:spcAft>
              <a:defRPr>
                <a:solidFill>
                  <a:schemeClr val="tx1"/>
                </a:solidFill>
                <a:latin typeface="Twinkl" panose="020B0604020202020204" pitchFamily="2" charset="0"/>
              </a:defRPr>
            </a:lvl8pPr>
            <a:lvl9pPr marL="3886200" indent="-228600" eaLnBrk="0" fontAlgn="base" hangingPunct="0">
              <a:spcBef>
                <a:spcPct val="0"/>
              </a:spcBef>
              <a:spcAft>
                <a:spcPct val="0"/>
              </a:spcAft>
              <a:defRPr>
                <a:solidFill>
                  <a:schemeClr val="tx1"/>
                </a:solidFill>
                <a:latin typeface="Twinkl" panose="020B0604020202020204" pitchFamily="2" charset="0"/>
              </a:defRPr>
            </a:lvl9pPr>
          </a:lstStyle>
          <a:p>
            <a:pPr eaLnBrk="1" hangingPunct="1">
              <a:lnSpc>
                <a:spcPct val="80000"/>
              </a:lnSpc>
              <a:buFont typeface="Arial" panose="020B0604020202020204" pitchFamily="34" charset="0"/>
              <a:buChar char="•"/>
              <a:defRPr/>
            </a:pPr>
            <a:r>
              <a:rPr lang="en-GB" altLang="en-US" sz="2400" dirty="0" smtClean="0">
                <a:latin typeface="+mj-lt"/>
                <a:cs typeface="Arial" panose="020B0604020202020204" pitchFamily="34" charset="0"/>
              </a:rPr>
              <a:t>PE days: </a:t>
            </a:r>
            <a:r>
              <a:rPr lang="en-GB" altLang="en-US" sz="2400" u="sng" dirty="0" smtClean="0">
                <a:latin typeface="+mj-lt"/>
                <a:cs typeface="Arial" panose="020B0604020202020204" pitchFamily="34" charset="0"/>
              </a:rPr>
              <a:t>Tuesdays</a:t>
            </a:r>
            <a:r>
              <a:rPr lang="en-GB" altLang="en-US" sz="2400" dirty="0" smtClean="0">
                <a:latin typeface="+mj-lt"/>
                <a:cs typeface="Arial" panose="020B0604020202020204" pitchFamily="34" charset="0"/>
              </a:rPr>
              <a:t> and </a:t>
            </a:r>
            <a:r>
              <a:rPr lang="en-GB" altLang="en-US" sz="2400" u="sng" dirty="0" smtClean="0">
                <a:latin typeface="+mj-lt"/>
                <a:cs typeface="Arial" panose="020B0604020202020204" pitchFamily="34" charset="0"/>
              </a:rPr>
              <a:t>Fridays</a:t>
            </a:r>
          </a:p>
          <a:p>
            <a:pPr eaLnBrk="1" hangingPunct="1">
              <a:lnSpc>
                <a:spcPct val="80000"/>
              </a:lnSpc>
              <a:buFont typeface="Arial" panose="020B0604020202020204" pitchFamily="34" charset="0"/>
              <a:buChar char="•"/>
              <a:defRPr/>
            </a:pPr>
            <a:endParaRPr lang="en-GB" altLang="en-US" sz="2400" dirty="0" smtClean="0">
              <a:latin typeface="+mj-lt"/>
              <a:cs typeface="Arial" panose="020B0604020202020204" pitchFamily="34" charset="0"/>
            </a:endParaRPr>
          </a:p>
          <a:p>
            <a:pPr eaLnBrk="1" hangingPunct="1">
              <a:lnSpc>
                <a:spcPct val="80000"/>
              </a:lnSpc>
              <a:buFont typeface="Arial" panose="020B0604020202020204" pitchFamily="34" charset="0"/>
              <a:buChar char="•"/>
              <a:defRPr/>
            </a:pPr>
            <a:r>
              <a:rPr lang="en-GB" altLang="en-US" sz="2400" dirty="0" smtClean="0">
                <a:latin typeface="+mj-lt"/>
                <a:cs typeface="Arial" panose="020B0604020202020204" pitchFamily="34" charset="0"/>
              </a:rPr>
              <a:t>PE kit is not optional!</a:t>
            </a:r>
          </a:p>
          <a:p>
            <a:pPr eaLnBrk="1" hangingPunct="1">
              <a:lnSpc>
                <a:spcPct val="80000"/>
              </a:lnSpc>
              <a:buFont typeface="Arial" panose="020B0604020202020204" pitchFamily="34" charset="0"/>
              <a:buChar char="•"/>
              <a:defRPr/>
            </a:pPr>
            <a:endParaRPr lang="en-GB" altLang="en-US" sz="2400" dirty="0">
              <a:latin typeface="+mj-lt"/>
              <a:cs typeface="Arial" panose="020B0604020202020204" pitchFamily="34" charset="0"/>
            </a:endParaRPr>
          </a:p>
          <a:p>
            <a:pPr eaLnBrk="1" hangingPunct="1">
              <a:lnSpc>
                <a:spcPct val="80000"/>
              </a:lnSpc>
              <a:buFont typeface="Arial" panose="020B0604020202020204" pitchFamily="34" charset="0"/>
              <a:buChar char="•"/>
              <a:defRPr/>
            </a:pPr>
            <a:r>
              <a:rPr lang="en-GB" altLang="en-US" sz="2400" dirty="0" smtClean="0">
                <a:latin typeface="+mj-lt"/>
                <a:cs typeface="Arial" panose="020B0604020202020204" pitchFamily="34" charset="0"/>
              </a:rPr>
              <a:t>At the moment, the children are required to wear their PE kit from home.</a:t>
            </a:r>
          </a:p>
          <a:p>
            <a:pPr marL="0" indent="0" eaLnBrk="1" hangingPunct="1">
              <a:lnSpc>
                <a:spcPct val="80000"/>
              </a:lnSpc>
              <a:defRPr/>
            </a:pPr>
            <a:endParaRPr lang="en-GB" altLang="en-US" sz="2400" dirty="0" smtClean="0">
              <a:latin typeface="+mj-lt"/>
              <a:cs typeface="Arial" panose="020B0604020202020204" pitchFamily="34" charset="0"/>
            </a:endParaRPr>
          </a:p>
          <a:p>
            <a:pPr eaLnBrk="1" hangingPunct="1">
              <a:lnSpc>
                <a:spcPct val="80000"/>
              </a:lnSpc>
              <a:buFont typeface="Arial" panose="020B0604020202020204" pitchFamily="34" charset="0"/>
              <a:buChar char="•"/>
              <a:defRPr/>
            </a:pPr>
            <a:r>
              <a:rPr lang="en-GB" altLang="en-US" sz="2400" dirty="0" smtClean="0">
                <a:latin typeface="+mj-lt"/>
                <a:cs typeface="Arial" panose="020B0604020202020204" pitchFamily="34" charset="0"/>
              </a:rPr>
              <a:t>Warm kit and trainers required for outdoor games</a:t>
            </a:r>
          </a:p>
          <a:p>
            <a:pPr eaLnBrk="1" hangingPunct="1">
              <a:lnSpc>
                <a:spcPct val="80000"/>
              </a:lnSpc>
              <a:buFont typeface="Arial" panose="020B0604020202020204" pitchFamily="34" charset="0"/>
              <a:buChar char="•"/>
              <a:defRPr/>
            </a:pPr>
            <a:endParaRPr lang="en-GB" altLang="en-US" sz="2400" dirty="0" smtClean="0">
              <a:latin typeface="+mj-lt"/>
              <a:cs typeface="Arial" panose="020B0604020202020204" pitchFamily="34" charset="0"/>
            </a:endParaRPr>
          </a:p>
          <a:p>
            <a:pPr eaLnBrk="1" hangingPunct="1">
              <a:lnSpc>
                <a:spcPct val="80000"/>
              </a:lnSpc>
              <a:buFont typeface="Arial" panose="020B0604020202020204" pitchFamily="34" charset="0"/>
              <a:buChar char="•"/>
              <a:defRPr/>
            </a:pPr>
            <a:r>
              <a:rPr lang="en-GB" altLang="en-US" sz="2400" dirty="0" smtClean="0">
                <a:latin typeface="+mj-lt"/>
                <a:cs typeface="Arial" panose="020B0604020202020204" pitchFamily="34" charset="0"/>
              </a:rPr>
              <a:t>Long hair needs to be tied back and earrings removed </a:t>
            </a:r>
          </a:p>
          <a:p>
            <a:pPr eaLnBrk="1" hangingPunct="1">
              <a:lnSpc>
                <a:spcPct val="80000"/>
              </a:lnSpc>
              <a:buFont typeface="Arial" panose="020B0604020202020204" pitchFamily="34" charset="0"/>
              <a:buChar char="•"/>
              <a:defRPr/>
            </a:pPr>
            <a:endParaRPr lang="en-GB" altLang="en-US" sz="2400" dirty="0" smtClean="0">
              <a:latin typeface="+mj-lt"/>
              <a:cs typeface="Arial" panose="020B0604020202020204" pitchFamily="34" charset="0"/>
            </a:endParaRPr>
          </a:p>
          <a:p>
            <a:pPr eaLnBrk="1" hangingPunct="1">
              <a:lnSpc>
                <a:spcPct val="80000"/>
              </a:lnSpc>
              <a:buFont typeface="Arial" panose="020B0604020202020204" pitchFamily="34" charset="0"/>
              <a:buChar char="•"/>
              <a:defRPr/>
            </a:pPr>
            <a:r>
              <a:rPr lang="en-GB" altLang="en-US" sz="2400" dirty="0" smtClean="0">
                <a:latin typeface="+mj-lt"/>
                <a:cs typeface="Arial" panose="020B0604020202020204" pitchFamily="34" charset="0"/>
              </a:rPr>
              <a:t>Please send a note if your child is not able to do PE</a:t>
            </a:r>
          </a:p>
        </p:txBody>
      </p:sp>
    </p:spTree>
    <p:extLst>
      <p:ext uri="{BB962C8B-B14F-4D97-AF65-F5344CB8AC3E}">
        <p14:creationId xmlns:p14="http://schemas.microsoft.com/office/powerpoint/2010/main" val="2281719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Homework</a:t>
            </a:r>
            <a:endParaRPr lang="en-GB" dirty="0">
              <a:latin typeface="+mj-lt"/>
            </a:endParaRPr>
          </a:p>
        </p:txBody>
      </p:sp>
      <p:sp>
        <p:nvSpPr>
          <p:cNvPr id="3" name="Rectangle 2"/>
          <p:cNvSpPr>
            <a:spLocks noChangeArrowheads="1"/>
          </p:cNvSpPr>
          <p:nvPr/>
        </p:nvSpPr>
        <p:spPr bwMode="auto">
          <a:xfrm>
            <a:off x="513016" y="1526591"/>
            <a:ext cx="6838759" cy="283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eaLnBrk="0" fontAlgn="base" hangingPunct="0">
              <a:spcBef>
                <a:spcPct val="0"/>
              </a:spcBef>
              <a:spcAft>
                <a:spcPct val="0"/>
              </a:spcAft>
              <a:defRPr>
                <a:solidFill>
                  <a:schemeClr val="tx1"/>
                </a:solidFill>
                <a:latin typeface="Twinkl" panose="020B0604020202020204" pitchFamily="2" charset="0"/>
              </a:defRPr>
            </a:lvl6pPr>
            <a:lvl7pPr marL="2971800" indent="-228600" eaLnBrk="0" fontAlgn="base" hangingPunct="0">
              <a:spcBef>
                <a:spcPct val="0"/>
              </a:spcBef>
              <a:spcAft>
                <a:spcPct val="0"/>
              </a:spcAft>
              <a:defRPr>
                <a:solidFill>
                  <a:schemeClr val="tx1"/>
                </a:solidFill>
                <a:latin typeface="Twinkl" panose="020B0604020202020204" pitchFamily="2" charset="0"/>
              </a:defRPr>
            </a:lvl7pPr>
            <a:lvl8pPr marL="3429000" indent="-228600" eaLnBrk="0" fontAlgn="base" hangingPunct="0">
              <a:spcBef>
                <a:spcPct val="0"/>
              </a:spcBef>
              <a:spcAft>
                <a:spcPct val="0"/>
              </a:spcAft>
              <a:defRPr>
                <a:solidFill>
                  <a:schemeClr val="tx1"/>
                </a:solidFill>
                <a:latin typeface="Twinkl" panose="020B0604020202020204" pitchFamily="2" charset="0"/>
              </a:defRPr>
            </a:lvl8pPr>
            <a:lvl9pPr marL="3886200" indent="-228600" eaLnBrk="0" fontAlgn="base" hangingPunct="0">
              <a:spcBef>
                <a:spcPct val="0"/>
              </a:spcBef>
              <a:spcAft>
                <a:spcPct val="0"/>
              </a:spcAft>
              <a:defRPr>
                <a:solidFill>
                  <a:schemeClr val="tx1"/>
                </a:solidFill>
                <a:latin typeface="Twinkl" panose="020B0604020202020204" pitchFamily="2" charset="0"/>
              </a:defRPr>
            </a:lvl9pPr>
          </a:lstStyle>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Home learning tasks to be completed weekly.</a:t>
            </a:r>
          </a:p>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Around 15 minutes each week, plus daily reading time.</a:t>
            </a:r>
          </a:p>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Closely linked to our learning in school.</a:t>
            </a:r>
          </a:p>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Spellings to learn</a:t>
            </a:r>
          </a:p>
          <a:p>
            <a:pPr eaLnBrk="1" hangingPunct="1">
              <a:lnSpc>
                <a:spcPct val="80000"/>
              </a:lnSpc>
              <a:spcAft>
                <a:spcPts val="600"/>
              </a:spcAft>
              <a:buFont typeface="Arial" panose="020B0604020202020204" pitchFamily="34" charset="0"/>
              <a:buChar char="•"/>
              <a:defRPr/>
            </a:pPr>
            <a:r>
              <a:rPr lang="en-GB" altLang="en-US" sz="2800" dirty="0" smtClean="0">
                <a:latin typeface="+mj-lt"/>
                <a:cs typeface="Arial" panose="020B0604020202020204" pitchFamily="34" charset="0"/>
              </a:rPr>
              <a:t>Homework will either be on Seesaw, or Century (once this is set up for Year Two).</a:t>
            </a:r>
          </a:p>
        </p:txBody>
      </p:sp>
      <p:pic>
        <p:nvPicPr>
          <p:cNvPr id="4" name="Picture 3"/>
          <p:cNvPicPr>
            <a:picLocks noChangeAspect="1"/>
          </p:cNvPicPr>
          <p:nvPr/>
        </p:nvPicPr>
        <p:blipFill>
          <a:blip r:embed="rId2"/>
          <a:stretch>
            <a:fillRect/>
          </a:stretch>
        </p:blipFill>
        <p:spPr>
          <a:xfrm>
            <a:off x="1641283" y="4621267"/>
            <a:ext cx="2185606" cy="1240636"/>
          </a:xfrm>
          <a:prstGeom prst="rect">
            <a:avLst/>
          </a:prstGeom>
        </p:spPr>
      </p:pic>
      <p:pic>
        <p:nvPicPr>
          <p:cNvPr id="5" name="Picture 4"/>
          <p:cNvPicPr>
            <a:picLocks noChangeAspect="1"/>
          </p:cNvPicPr>
          <p:nvPr/>
        </p:nvPicPr>
        <p:blipFill>
          <a:blip r:embed="rId3"/>
          <a:stretch>
            <a:fillRect/>
          </a:stretch>
        </p:blipFill>
        <p:spPr>
          <a:xfrm>
            <a:off x="4180361" y="4918928"/>
            <a:ext cx="3011461" cy="645313"/>
          </a:xfrm>
          <a:prstGeom prst="rect">
            <a:avLst/>
          </a:prstGeom>
        </p:spPr>
      </p:pic>
      <p:pic>
        <p:nvPicPr>
          <p:cNvPr id="6" name="Picture 2" descr="Spelling at Home: How to hel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822" y="1844302"/>
            <a:ext cx="1781175" cy="25622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3826889" y="3280820"/>
            <a:ext cx="3033346" cy="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17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etter-join No-Lead 4"/>
        <a:ea typeface=""/>
        <a:cs typeface=""/>
      </a:majorFont>
      <a:minorFont>
        <a:latin typeface="Letter-join No-Lead 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5538</TotalTime>
  <Words>534</Words>
  <Application>Microsoft Office PowerPoint</Application>
  <PresentationFormat>On-screen Show (4:3)</PresentationFormat>
  <Paragraphs>99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Calibri</vt:lpstr>
      <vt:lpstr>Roboto</vt:lpstr>
      <vt:lpstr>Twinkl</vt:lpstr>
      <vt:lpstr>Letter-join No-Lead 4</vt:lpstr>
      <vt:lpstr>Arial</vt:lpstr>
      <vt:lpstr>Disclaimers/Guidance</vt:lpstr>
      <vt:lpstr>Office Theme</vt:lpstr>
      <vt:lpstr>Welcome to Year Two</vt:lpstr>
      <vt:lpstr>Meet the team</vt:lpstr>
      <vt:lpstr>Our Topics</vt:lpstr>
      <vt:lpstr>A typical week …</vt:lpstr>
      <vt:lpstr>A typical week …</vt:lpstr>
      <vt:lpstr>PowerPoint Presentation</vt:lpstr>
      <vt:lpstr>Phonics and Reading</vt:lpstr>
      <vt:lpstr>PE</vt:lpstr>
      <vt:lpstr>Homework</vt:lpstr>
      <vt:lpstr>Other important information …</vt:lpstr>
      <vt:lpstr>Important Dates</vt:lpstr>
      <vt:lpstr>Other Useful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Matthew Ridsdale</dc:creator>
  <cp:lastModifiedBy>Jennifer Williman</cp:lastModifiedBy>
  <cp:revision>92</cp:revision>
  <cp:lastPrinted>2024-09-10T13:21:47Z</cp:lastPrinted>
  <dcterms:created xsi:type="dcterms:W3CDTF">2019-06-05T08:15:39Z</dcterms:created>
  <dcterms:modified xsi:type="dcterms:W3CDTF">2024-09-10T13:52:26Z</dcterms:modified>
</cp:coreProperties>
</file>