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3" r:id="rId2"/>
    <p:sldId id="278" r:id="rId3"/>
    <p:sldId id="308" r:id="rId4"/>
    <p:sldId id="327" r:id="rId5"/>
    <p:sldId id="333" r:id="rId6"/>
    <p:sldId id="336" r:id="rId7"/>
    <p:sldId id="354" r:id="rId8"/>
    <p:sldId id="343" r:id="rId9"/>
    <p:sldId id="341" r:id="rId10"/>
    <p:sldId id="350" r:id="rId11"/>
    <p:sldId id="351" r:id="rId12"/>
    <p:sldId id="344" r:id="rId13"/>
    <p:sldId id="345" r:id="rId14"/>
    <p:sldId id="355" r:id="rId15"/>
    <p:sldId id="334" r:id="rId16"/>
    <p:sldId id="346" r:id="rId17"/>
    <p:sldId id="335" r:id="rId18"/>
    <p:sldId id="298" r:id="rId19"/>
    <p:sldId id="320" r:id="rId20"/>
    <p:sldId id="340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9933"/>
    <a:srgbClr val="CC3399"/>
    <a:srgbClr val="D60093"/>
    <a:srgbClr val="008000"/>
    <a:srgbClr val="CC0099"/>
    <a:srgbClr val="FF6600"/>
    <a:srgbClr val="FF3399"/>
    <a:srgbClr val="6600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 varScale="1">
        <p:scale>
          <a:sx n="108" d="100"/>
          <a:sy n="108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295E6-25D5-4C3B-A7A1-7D422B59DEA8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937E1-51A2-4B63-A2E9-0B9B0F6C9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8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937E1-51A2-4B63-A2E9-0B9B0F6C926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32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3124-73E5-49F2-9531-4C38072F93BE}" type="datetime1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3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7F08D-6B95-4A26-A182-CFAB3CA0A899}" type="datetime1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14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6A3BD-781C-447A-9EE9-F7D0B6238CDE}" type="datetime1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09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43914-F60D-415A-B938-88A5BC1144DD}" type="datetime1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22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80C2-76C3-493C-B736-373CE79C6B45}" type="datetime1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47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69118-C455-4C29-A3ED-3FC9CF2398AE}" type="datetime1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47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DA16D-AE20-40DD-846C-CFEA4FF574F6}" type="datetime1">
              <a:rPr lang="en-GB" smtClean="0"/>
              <a:t>09/09/2024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88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51661-D183-421A-8A3E-259487660FEA}" type="datetime1">
              <a:rPr lang="en-GB" smtClean="0"/>
              <a:t>09/09/2024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31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6DF5-C98E-4E50-94F6-9733BE9BF256}" type="datetime1">
              <a:rPr lang="en-GB" smtClean="0"/>
              <a:t>09/09/2024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7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DAF9A-374B-4835-9FA0-C9E16367F97B}" type="datetime1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65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A970-8966-4DDC-A979-7E6BAA765378}" type="datetime1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5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FC393-7DBE-48D6-96C8-F83DA79A10FE}" type="datetime1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3B059-39AF-4C87-B253-D91DFBD6D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27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miltonroad.cambs.sch.uk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574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3501008"/>
            <a:ext cx="5796136" cy="3024336"/>
          </a:xfrm>
        </p:spPr>
        <p:txBody>
          <a:bodyPr>
            <a:normAutofit/>
          </a:bodyPr>
          <a:lstStyle/>
          <a:p>
            <a:pPr>
              <a:tabLst>
                <a:tab pos="1169988" algn="l"/>
              </a:tabLst>
            </a:pPr>
            <a:r>
              <a:rPr lang="en-GB" sz="2800" i="1" dirty="0" smtClean="0">
                <a:solidFill>
                  <a:schemeClr val="bg1"/>
                </a:solidFill>
                <a:latin typeface="+mn-lt"/>
              </a:rPr>
              <a:t>Welcome to Year </a:t>
            </a:r>
            <a:r>
              <a:rPr lang="en-GB" sz="2800" i="1" dirty="0">
                <a:solidFill>
                  <a:schemeClr val="bg1"/>
                </a:solidFill>
                <a:latin typeface="+mn-lt"/>
              </a:rPr>
              <a:t>1</a:t>
            </a:r>
            <a:r>
              <a:rPr lang="en-GB" sz="2800" i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GB" sz="2800" i="1" dirty="0" smtClean="0">
                <a:solidFill>
                  <a:schemeClr val="bg1"/>
                </a:solidFill>
                <a:latin typeface="+mn-lt"/>
              </a:rPr>
            </a:br>
            <a:r>
              <a:rPr lang="en-GB" sz="2800" i="1" dirty="0" smtClean="0">
                <a:solidFill>
                  <a:schemeClr val="bg1"/>
                </a:solidFill>
                <a:latin typeface="+mn-lt"/>
              </a:rPr>
              <a:t>1M Dragonflies  1R Bumble bees </a:t>
            </a:r>
            <a:endParaRPr lang="en-GB" sz="3600" i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17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are continuing to follow </a:t>
            </a:r>
            <a:r>
              <a:rPr lang="en-GB" dirty="0" smtClean="0"/>
              <a:t>Little </a:t>
            </a:r>
            <a:r>
              <a:rPr lang="en-GB" dirty="0" err="1" smtClean="0"/>
              <a:t>Wandle</a:t>
            </a:r>
            <a:r>
              <a:rPr lang="en-GB" dirty="0" smtClean="0"/>
              <a:t> </a:t>
            </a:r>
            <a:r>
              <a:rPr lang="en-GB" dirty="0"/>
              <a:t>P</a:t>
            </a:r>
            <a:r>
              <a:rPr lang="en-GB" dirty="0" smtClean="0"/>
              <a:t>honics </a:t>
            </a:r>
            <a:r>
              <a:rPr lang="en-GB" dirty="0" smtClean="0"/>
              <a:t>and reading </a:t>
            </a:r>
            <a:r>
              <a:rPr lang="en-GB" dirty="0" smtClean="0"/>
              <a:t>scheme.</a:t>
            </a:r>
          </a:p>
          <a:p>
            <a:endParaRPr lang="en-GB" dirty="0" smtClean="0"/>
          </a:p>
          <a:p>
            <a:r>
              <a:rPr lang="en-GB" dirty="0" smtClean="0"/>
              <a:t>Phonic </a:t>
            </a:r>
            <a:r>
              <a:rPr lang="en-GB" dirty="0" smtClean="0"/>
              <a:t>sessions will take place </a:t>
            </a:r>
            <a:r>
              <a:rPr lang="en-GB" dirty="0" smtClean="0"/>
              <a:t>daily. </a:t>
            </a:r>
            <a:r>
              <a:rPr lang="en-GB" dirty="0"/>
              <a:t>W</a:t>
            </a:r>
            <a:r>
              <a:rPr lang="en-GB" dirty="0" smtClean="0"/>
              <a:t>e </a:t>
            </a:r>
            <a:r>
              <a:rPr lang="en-GB" dirty="0" smtClean="0"/>
              <a:t>will be re-visiting phases two and three, before moving onto phase 4 and 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10</a:t>
            </a:fld>
            <a:endParaRPr lang="en-GB"/>
          </a:p>
        </p:txBody>
      </p:sp>
      <p:sp>
        <p:nvSpPr>
          <p:cNvPr id="5" name="AutoShape 2" descr="Little Wandl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54360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Phonics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4514116"/>
            <a:ext cx="2071663" cy="2083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168900"/>
            <a:ext cx="1221942" cy="120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9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Children will take part in guided reading sessions in groups three times a week.</a:t>
            </a:r>
          </a:p>
          <a:p>
            <a:r>
              <a:rPr lang="en-GB" dirty="0" smtClean="0"/>
              <a:t>There is </a:t>
            </a:r>
            <a:r>
              <a:rPr lang="en-GB" dirty="0" smtClean="0"/>
              <a:t>a greater emphasis on the books being phonetically decodable.</a:t>
            </a:r>
          </a:p>
          <a:p>
            <a:r>
              <a:rPr lang="en-GB" dirty="0" smtClean="0"/>
              <a:t>The children will have the same book in each </a:t>
            </a:r>
            <a:r>
              <a:rPr lang="en-GB" dirty="0" smtClean="0"/>
              <a:t>of the three sessions </a:t>
            </a:r>
            <a:r>
              <a:rPr lang="en-GB" dirty="0" smtClean="0"/>
              <a:t>and carry out structured tasks.</a:t>
            </a:r>
          </a:p>
          <a:p>
            <a:r>
              <a:rPr lang="en-GB" dirty="0" smtClean="0"/>
              <a:t>This book will then be sent home on a Friday night.</a:t>
            </a:r>
          </a:p>
          <a:p>
            <a:r>
              <a:rPr lang="en-GB" dirty="0" smtClean="0"/>
              <a:t>Please ensure that the book is returned the following Wednesday!</a:t>
            </a:r>
          </a:p>
          <a:p>
            <a:r>
              <a:rPr lang="en-GB" dirty="0" smtClean="0"/>
              <a:t>They will also be allowed to bring home a library book.</a:t>
            </a:r>
          </a:p>
          <a:p>
            <a:r>
              <a:rPr lang="en-GB" dirty="0" smtClean="0"/>
              <a:t>Please note that for the first 3 weeks, the children will be taking home a book from the same level that they were on in Reception so these may be repeats from last year.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11</a:t>
            </a:fld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29582" y="2558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Reading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081" y="168900"/>
            <a:ext cx="1221942" cy="120111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6296" y="5591535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Reading For Pleasure 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1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370013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Children will be participating in P.E. activities on a </a:t>
            </a:r>
            <a:r>
              <a:rPr lang="en-GB" dirty="0" smtClean="0"/>
              <a:t>Wednesday afternoon</a:t>
            </a:r>
            <a:r>
              <a:rPr lang="en-GB" dirty="0"/>
              <a:t>. These sessions are run by Premier Sport and the children really look forward to them.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They </a:t>
            </a:r>
            <a:r>
              <a:rPr lang="en-GB" dirty="0"/>
              <a:t>will have an additional PE session on </a:t>
            </a:r>
            <a:r>
              <a:rPr lang="en-GB" dirty="0" smtClean="0"/>
              <a:t>Monday afternoon. 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Children </a:t>
            </a:r>
            <a:r>
              <a:rPr lang="en-GB" dirty="0"/>
              <a:t>should come dressed in their </a:t>
            </a:r>
            <a:r>
              <a:rPr lang="en-GB" dirty="0" smtClean="0"/>
              <a:t>P.E. kits </a:t>
            </a:r>
            <a:r>
              <a:rPr lang="en-GB" dirty="0"/>
              <a:t>on </a:t>
            </a:r>
            <a:r>
              <a:rPr lang="en-GB" dirty="0" smtClean="0"/>
              <a:t>those days.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For </a:t>
            </a:r>
            <a:r>
              <a:rPr lang="en-GB" dirty="0"/>
              <a:t>PE children need</a:t>
            </a:r>
            <a:r>
              <a:rPr lang="en-GB" dirty="0" smtClean="0"/>
              <a:t>:</a:t>
            </a:r>
          </a:p>
          <a:p>
            <a:r>
              <a:rPr lang="en-GB" dirty="0" smtClean="0"/>
              <a:t>Blue Milton Road T Shirt</a:t>
            </a:r>
          </a:p>
          <a:p>
            <a:r>
              <a:rPr lang="en-GB" dirty="0" smtClean="0"/>
              <a:t>Blue shorts</a:t>
            </a:r>
            <a:endParaRPr lang="en-GB" dirty="0"/>
          </a:p>
          <a:p>
            <a:r>
              <a:rPr lang="en-GB" dirty="0" smtClean="0"/>
              <a:t>Trainers </a:t>
            </a:r>
            <a:endParaRPr lang="en-GB" dirty="0"/>
          </a:p>
          <a:p>
            <a:r>
              <a:rPr lang="en-GB" dirty="0" smtClean="0"/>
              <a:t>No </a:t>
            </a:r>
            <a:r>
              <a:rPr lang="en-GB" dirty="0"/>
              <a:t>earrings are to be worn on these days and long hair should be tied back.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12</a:t>
            </a:fld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PE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081" y="168900"/>
            <a:ext cx="1221942" cy="120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4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At </a:t>
            </a:r>
            <a:r>
              <a:rPr lang="en-GB" dirty="0"/>
              <a:t>the end of the day the children collect their property and line up in the class pod area. Teachers will </a:t>
            </a:r>
            <a:r>
              <a:rPr lang="en-GB" dirty="0" smtClean="0"/>
              <a:t>send </a:t>
            </a:r>
            <a:r>
              <a:rPr lang="en-GB" dirty="0"/>
              <a:t>children to their </a:t>
            </a:r>
            <a:r>
              <a:rPr lang="en-GB" dirty="0" smtClean="0"/>
              <a:t>collectors.</a:t>
            </a:r>
          </a:p>
          <a:p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you need to speak to the teacher, could you please wait until all the children have </a:t>
            </a:r>
            <a:r>
              <a:rPr lang="en-GB" dirty="0" smtClean="0"/>
              <a:t>gone.</a:t>
            </a:r>
          </a:p>
          <a:p>
            <a:endParaRPr lang="en-GB" dirty="0" smtClean="0"/>
          </a:p>
          <a:p>
            <a:r>
              <a:rPr lang="en-GB" dirty="0" smtClean="0"/>
              <a:t>Please </a:t>
            </a:r>
            <a:r>
              <a:rPr lang="en-GB" dirty="0" smtClean="0"/>
              <a:t>inform us if your child is being collected by a different adult, you can either contact the office or message us on Seesaw.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13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End of the day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081" y="168900"/>
            <a:ext cx="1221942" cy="120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89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Please ensure that the office has an up </a:t>
            </a:r>
            <a:r>
              <a:rPr lang="en-GB" dirty="0" smtClean="0"/>
              <a:t>date record </a:t>
            </a:r>
            <a:r>
              <a:rPr lang="en-GB" dirty="0" smtClean="0"/>
              <a:t>of all contact and medical details.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14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Contact and Medical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081" y="168900"/>
            <a:ext cx="1221942" cy="120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2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Curriculum Map</a:t>
            </a:r>
            <a:b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15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5850"/>
            <a:ext cx="6769100" cy="485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168900"/>
            <a:ext cx="1221942" cy="120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0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 smtClean="0"/>
              <a:t>Toys</a:t>
            </a:r>
          </a:p>
          <a:p>
            <a:pPr marL="0" indent="0">
              <a:buNone/>
            </a:pPr>
            <a:endParaRPr lang="en-GB" sz="2800" b="1" dirty="0" smtClean="0"/>
          </a:p>
          <a:p>
            <a:pPr marL="0" indent="0">
              <a:buNone/>
            </a:pPr>
            <a:r>
              <a:rPr lang="en-GB" sz="2800" b="1" dirty="0" smtClean="0"/>
              <a:t>History of our school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 smtClean="0"/>
              <a:t>Animals and Zambia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 smtClean="0"/>
              <a:t>Transport in Cambridge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 smtClean="0"/>
              <a:t>Growing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endParaRPr lang="en-GB" sz="4000" b="1" dirty="0"/>
          </a:p>
          <a:p>
            <a:endParaRPr lang="en-GB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16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511" y="1415060"/>
            <a:ext cx="1826311" cy="183052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51520" y="2483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Topics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168900"/>
            <a:ext cx="1221942" cy="1201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2" y="3344920"/>
            <a:ext cx="1647641" cy="1728192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8907" y="3306199"/>
            <a:ext cx="2034005" cy="1766913"/>
          </a:xfrm>
          <a:prstGeom prst="rect">
            <a:avLst/>
          </a:prstGeom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743" y="5149665"/>
            <a:ext cx="3065697" cy="13630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2596" y="1412776"/>
            <a:ext cx="1548172" cy="183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0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48" y="886692"/>
            <a:ext cx="8229600" cy="2938338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Educational Visits</a:t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b="1" dirty="0" smtClean="0">
                <a:solidFill>
                  <a:srgbClr val="0070C0"/>
                </a:solidFill>
              </a:rPr>
              <a:t/>
            </a:r>
            <a:br>
              <a:rPr lang="en-GB" b="1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The </a:t>
            </a:r>
            <a:r>
              <a:rPr lang="en-GB" dirty="0" smtClean="0">
                <a:solidFill>
                  <a:srgbClr val="0070C0"/>
                </a:solidFill>
              </a:rPr>
              <a:t>Museum of Cambridge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err="1" smtClean="0">
                <a:solidFill>
                  <a:srgbClr val="0070C0"/>
                </a:solidFill>
              </a:rPr>
              <a:t>Shepreth</a:t>
            </a:r>
            <a:r>
              <a:rPr lang="en-GB" dirty="0" smtClean="0">
                <a:solidFill>
                  <a:srgbClr val="0070C0"/>
                </a:solidFill>
              </a:rPr>
              <a:t> Wildlife Park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Clare College Boat House</a:t>
            </a:r>
            <a:r>
              <a:rPr lang="en-GB" b="1" dirty="0" smtClean="0">
                <a:solidFill>
                  <a:srgbClr val="0070C0"/>
                </a:solidFill>
              </a:rPr>
              <a:t/>
            </a:r>
            <a:br>
              <a:rPr lang="en-GB" b="1" dirty="0" smtClean="0">
                <a:solidFill>
                  <a:srgbClr val="0070C0"/>
                </a:solidFill>
              </a:rPr>
            </a:b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17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168900"/>
            <a:ext cx="1221942" cy="1201113"/>
          </a:xfrm>
          <a:prstGeom prst="rect">
            <a:avLst/>
          </a:prstGeom>
        </p:spPr>
      </p:pic>
      <p:pic>
        <p:nvPicPr>
          <p:cNvPr id="5" name="Picture 2" descr="The Museum of Cambridge – A small museum, with a big story to sh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98270"/>
            <a:ext cx="2880320" cy="198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OO MAP - Shepreth Wildlife Par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98269"/>
            <a:ext cx="2793277" cy="198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lare College Boathouse © N Chadwick :: Geograph Britain and Irela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25" y="3998269"/>
            <a:ext cx="2984637" cy="198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98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83" y="-68106"/>
            <a:ext cx="5443806" cy="5443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7708968" cy="1143000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chemeClr val="accent5">
                    <a:lumMod val="75000"/>
                  </a:schemeClr>
                </a:solidFill>
              </a:rPr>
              <a:t>Learning Expectations</a:t>
            </a:r>
            <a:endParaRPr lang="en-GB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643" y="1466938"/>
            <a:ext cx="904447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Relationships </a:t>
            </a:r>
            <a:r>
              <a:rPr lang="en-GB" b="1" dirty="0" smtClean="0"/>
              <a:t>Matter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Classroom Routines, responsibility and </a:t>
            </a:r>
            <a:r>
              <a:rPr lang="en-GB" b="1" dirty="0" smtClean="0"/>
              <a:t>co-regulation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Be Prepared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221970" y="347738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</a:rPr>
              <a:t>Excellence does not happen by chance!  </a:t>
            </a:r>
          </a:p>
          <a:p>
            <a:pPr algn="ctr"/>
            <a:r>
              <a:rPr lang="en-GB" sz="1600" b="1" dirty="0" smtClean="0">
                <a:solidFill>
                  <a:schemeClr val="accent5">
                    <a:lumMod val="75000"/>
                  </a:schemeClr>
                </a:solidFill>
              </a:rPr>
              <a:t>The divine is in the detail</a:t>
            </a:r>
            <a:endParaRPr lang="en-GB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18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53861" y="3446603"/>
            <a:ext cx="4677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There are standards, there are high standards, and there are Milton Road standards</a:t>
            </a:r>
            <a:endParaRPr lang="en-GB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6" y="4604071"/>
            <a:ext cx="4088650" cy="1752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482" y="4604071"/>
            <a:ext cx="4164318" cy="1762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6336" y="168900"/>
            <a:ext cx="1221942" cy="120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04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75" y="-17579"/>
            <a:ext cx="6933454" cy="1143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accent5">
                    <a:lumMod val="75000"/>
                  </a:schemeClr>
                </a:solidFill>
              </a:rPr>
              <a:t>Parents as Partners in Learning </a:t>
            </a:r>
            <a:endParaRPr lang="en-GB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19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322"/>
            <a:ext cx="1412138" cy="1165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9908" y="1282455"/>
            <a:ext cx="8814579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Open </a:t>
            </a: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communication is key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700" dirty="0" smtClean="0"/>
              <a:t>– catch us at the door in the morning or end of the day. </a:t>
            </a:r>
            <a:r>
              <a:rPr lang="en-GB" sz="1700" dirty="0"/>
              <a:t>F</a:t>
            </a:r>
            <a:r>
              <a:rPr lang="en-GB" sz="1700" dirty="0" smtClean="0"/>
              <a:t>or a longer meeting, email the </a:t>
            </a:r>
            <a:r>
              <a:rPr lang="en-GB" sz="1700" dirty="0" smtClean="0">
                <a:hlinkClick r:id="rId3"/>
              </a:rPr>
              <a:t>office@miltonroad.cambs.sch.uk</a:t>
            </a:r>
            <a:r>
              <a:rPr lang="en-GB" sz="1700" dirty="0" smtClean="0"/>
              <a:t> </a:t>
            </a:r>
            <a:endParaRPr lang="en-GB" sz="1700" dirty="0" smtClean="0"/>
          </a:p>
          <a:p>
            <a:pPr marL="342900" lvl="0" indent="-342900">
              <a:buAutoNum type="arabicPeriod"/>
            </a:pP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Talk </a:t>
            </a: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to Us First: </a:t>
            </a:r>
            <a:r>
              <a:rPr lang="en-GB" sz="1700" dirty="0" smtClean="0"/>
              <a:t>The class teacher is always the first post of call with any issue regarding your child. If escalation, or signposting is needed the class teachers will organise </a:t>
            </a:r>
            <a:r>
              <a:rPr lang="en-GB" sz="1700" dirty="0" smtClean="0"/>
              <a:t>this.</a:t>
            </a:r>
          </a:p>
          <a:p>
            <a:pPr marL="342900" lvl="0" indent="-342900">
              <a:buAutoNum type="arabicPeriod"/>
            </a:pPr>
            <a:r>
              <a:rPr lang="en-GB" sz="1700" dirty="0" smtClean="0"/>
              <a:t>Making </a:t>
            </a:r>
            <a:r>
              <a:rPr lang="en-GB" sz="1700" dirty="0" smtClean="0"/>
              <a:t>the </a:t>
            </a: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curriculum transparent</a:t>
            </a:r>
            <a:r>
              <a:rPr lang="en-GB" sz="1700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GB" sz="1700" dirty="0" smtClean="0"/>
              <a:t>You will receive a Curriculum Map for the Term as well as a  weekly timetable with the objectives so that you can support your child’s learning at </a:t>
            </a:r>
            <a:r>
              <a:rPr lang="en-GB" sz="1700" dirty="0" smtClean="0"/>
              <a:t>home</a:t>
            </a:r>
          </a:p>
          <a:p>
            <a:pPr marL="342900" lvl="0" indent="-342900">
              <a:buAutoNum type="arabicPeriod"/>
            </a:pP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Expert </a:t>
            </a: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showcase </a:t>
            </a:r>
            <a:r>
              <a:rPr lang="en-GB" sz="1700" dirty="0" smtClean="0"/>
              <a:t>– towards the end of the term the children will invite parents/carers to attend their Expert Showcase. An opportunity for the children to articulate their learning and answer questions. </a:t>
            </a:r>
            <a:endParaRPr lang="en-GB" sz="1700" dirty="0" smtClean="0"/>
          </a:p>
          <a:p>
            <a:pPr marL="342900" lvl="0" indent="-342900">
              <a:buAutoNum type="arabicPeriod"/>
            </a:pP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Open </a:t>
            </a: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Friday</a:t>
            </a:r>
            <a:r>
              <a:rPr lang="en-GB" sz="1700" b="1" dirty="0" smtClean="0"/>
              <a:t>: </a:t>
            </a:r>
            <a:r>
              <a:rPr lang="en-GB" sz="1700" dirty="0" smtClean="0"/>
              <a:t>An opportunity every Friday (except the first and final Friday of every term) to celebrate your child’s learning, achievement and progress. </a:t>
            </a:r>
            <a:endParaRPr lang="en-GB" sz="1700" dirty="0" smtClean="0"/>
          </a:p>
          <a:p>
            <a:pPr marL="342900" lvl="0" indent="-342900">
              <a:buAutoNum type="arabicPeriod"/>
            </a:pP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Accumulative </a:t>
            </a: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Termly Report </a:t>
            </a:r>
            <a:r>
              <a:rPr lang="en-GB" sz="1700" dirty="0" smtClean="0"/>
              <a:t>to share with you your child’s progress and termly teacher/parent meetings. Please come to the first </a:t>
            </a:r>
            <a:r>
              <a:rPr lang="en-GB" sz="1700" dirty="0"/>
              <a:t>parent/teacher meetings </a:t>
            </a:r>
            <a:r>
              <a:rPr lang="en-GB" sz="1700" dirty="0" smtClean="0"/>
              <a:t>prepared </a:t>
            </a:r>
            <a:r>
              <a:rPr lang="en-GB" sz="1700" dirty="0"/>
              <a:t>to let you know of any interests, concerns, attitudes and </a:t>
            </a:r>
            <a:r>
              <a:rPr lang="en-GB" sz="1700" b="1" dirty="0"/>
              <a:t>motivations</a:t>
            </a:r>
            <a:r>
              <a:rPr lang="en-GB" sz="1700" dirty="0"/>
              <a:t> that </a:t>
            </a:r>
            <a:r>
              <a:rPr lang="en-GB" sz="1700" dirty="0" smtClean="0"/>
              <a:t>your child </a:t>
            </a:r>
            <a:r>
              <a:rPr lang="en-GB" sz="1700" dirty="0" smtClean="0"/>
              <a:t>has.</a:t>
            </a:r>
          </a:p>
          <a:p>
            <a:pPr marL="342900" lvl="0" indent="-342900">
              <a:buAutoNum type="arabicPeriod"/>
            </a:pPr>
            <a:r>
              <a:rPr lang="en-GB" sz="1700" dirty="0" smtClean="0"/>
              <a:t>Updates </a:t>
            </a:r>
            <a:r>
              <a:rPr lang="en-GB" sz="1700" dirty="0"/>
              <a:t>on </a:t>
            </a:r>
            <a:r>
              <a:rPr lang="en-GB" sz="1700" b="1" dirty="0" err="1" smtClean="0">
                <a:solidFill>
                  <a:schemeClr val="accent5">
                    <a:lumMod val="75000"/>
                  </a:schemeClr>
                </a:solidFill>
              </a:rPr>
              <a:t>SeeSaw</a:t>
            </a:r>
            <a:r>
              <a:rPr lang="en-GB" sz="1700" b="1" dirty="0"/>
              <a:t> </a:t>
            </a:r>
            <a:r>
              <a:rPr lang="en-GB" sz="1700" dirty="0" smtClean="0"/>
              <a:t>with photos of the children’s work and learning. </a:t>
            </a:r>
            <a:endParaRPr lang="en-GB" sz="1700" dirty="0"/>
          </a:p>
          <a:p>
            <a:pPr marL="342900" lvl="0" indent="-342900">
              <a:buAutoNum type="arabicPeriod"/>
            </a:pP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Volunteering </a:t>
            </a:r>
            <a:r>
              <a:rPr lang="en-GB" sz="1700" b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school</a:t>
            </a:r>
            <a:r>
              <a:rPr lang="en-GB" sz="1700" dirty="0">
                <a:solidFill>
                  <a:schemeClr val="accent5">
                    <a:lumMod val="75000"/>
                  </a:schemeClr>
                </a:solidFill>
              </a:rPr>
              <a:t>: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700" dirty="0"/>
              <a:t>educational </a:t>
            </a:r>
            <a:r>
              <a:rPr lang="en-GB" sz="1700" dirty="0" smtClean="0"/>
              <a:t>visits, library, expert speakers,  gardening, fund </a:t>
            </a:r>
            <a:r>
              <a:rPr lang="en-GB" sz="1700" dirty="0" smtClean="0"/>
              <a:t>raising</a:t>
            </a:r>
          </a:p>
          <a:p>
            <a:pPr marL="342900" lvl="0" indent="-342900">
              <a:buAutoNum type="arabicPeriod"/>
            </a:pP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Home </a:t>
            </a:r>
            <a:r>
              <a:rPr lang="en-GB" sz="1700" b="1" dirty="0">
                <a:solidFill>
                  <a:schemeClr val="accent5">
                    <a:lumMod val="75000"/>
                  </a:schemeClr>
                </a:solidFill>
              </a:rPr>
              <a:t>learning </a:t>
            </a: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expectations: </a:t>
            </a:r>
            <a:r>
              <a:rPr lang="en-GB" sz="1700" b="1" dirty="0" smtClean="0"/>
              <a:t>Reading with your child ‘little and often’, phonics support </a:t>
            </a:r>
            <a:r>
              <a:rPr lang="en-GB" sz="1700" b="1" dirty="0" smtClean="0"/>
              <a:t>work.</a:t>
            </a:r>
          </a:p>
          <a:p>
            <a:pPr marL="342900" lvl="0" indent="-342900">
              <a:buAutoNum type="arabicPeriod"/>
            </a:pPr>
            <a:r>
              <a:rPr lang="en-GB" sz="1700" b="1" dirty="0" smtClean="0">
                <a:solidFill>
                  <a:schemeClr val="accent5">
                    <a:lumMod val="50000"/>
                  </a:schemeClr>
                </a:solidFill>
              </a:rPr>
              <a:t>An </a:t>
            </a:r>
            <a:r>
              <a:rPr lang="en-GB" sz="1700" b="1" dirty="0" smtClean="0">
                <a:solidFill>
                  <a:schemeClr val="accent5">
                    <a:lumMod val="50000"/>
                  </a:schemeClr>
                </a:solidFill>
              </a:rPr>
              <a:t>inclusive weekly newsletter </a:t>
            </a:r>
            <a:r>
              <a:rPr lang="en-GB" sz="1700" dirty="0" smtClean="0"/>
              <a:t>of school events, key information, religious celebrations, as well as activities in the community, please email the office if there is something to add.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 Parents </a:t>
            </a: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to sign up to Facebook and/or </a:t>
            </a:r>
            <a:r>
              <a:rPr lang="en-GB" sz="1700" b="1" dirty="0" err="1" smtClean="0">
                <a:solidFill>
                  <a:schemeClr val="accent5">
                    <a:lumMod val="75000"/>
                  </a:schemeClr>
                </a:solidFill>
              </a:rPr>
              <a:t>Linkedin</a:t>
            </a:r>
            <a:r>
              <a:rPr lang="en-GB" sz="17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700" dirty="0" smtClean="0"/>
              <a:t>and follow Milton Road Primary School</a:t>
            </a:r>
          </a:p>
          <a:p>
            <a:pPr lvl="0"/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2267744" y="791499"/>
            <a:ext cx="633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1400" i="1" dirty="0">
                <a:solidFill>
                  <a:srgbClr val="4BACC6">
                    <a:lumMod val="75000"/>
                  </a:srgbClr>
                </a:solidFill>
              </a:rPr>
              <a:t>“A </a:t>
            </a:r>
            <a:r>
              <a:rPr lang="en-GB" sz="1400" i="1" dirty="0" smtClean="0">
                <a:solidFill>
                  <a:srgbClr val="4BACC6">
                    <a:lumMod val="75000"/>
                  </a:srgbClr>
                </a:solidFill>
              </a:rPr>
              <a:t>parent’s </a:t>
            </a:r>
            <a:r>
              <a:rPr lang="en-GB" sz="1400" i="1" dirty="0">
                <a:solidFill>
                  <a:srgbClr val="4BACC6">
                    <a:lumMod val="75000"/>
                  </a:srgbClr>
                </a:solidFill>
              </a:rPr>
              <a:t>active involvement </a:t>
            </a:r>
            <a:r>
              <a:rPr lang="en-GB" sz="1400" i="1" dirty="0" smtClean="0">
                <a:solidFill>
                  <a:srgbClr val="4BACC6">
                    <a:lumMod val="75000"/>
                  </a:srgbClr>
                </a:solidFill>
              </a:rPr>
              <a:t>in their child’s </a:t>
            </a:r>
            <a:r>
              <a:rPr lang="en-GB" sz="1400" i="1" dirty="0">
                <a:solidFill>
                  <a:srgbClr val="4BACC6">
                    <a:lumMod val="75000"/>
                  </a:srgbClr>
                </a:solidFill>
              </a:rPr>
              <a:t>education </a:t>
            </a:r>
            <a:r>
              <a:rPr lang="en-GB" sz="1400" i="1" dirty="0" smtClean="0">
                <a:solidFill>
                  <a:srgbClr val="4BACC6">
                    <a:lumMod val="75000"/>
                  </a:srgbClr>
                </a:solidFill>
              </a:rPr>
              <a:t>is the </a:t>
            </a:r>
            <a:r>
              <a:rPr lang="en-GB" sz="1400" i="1" dirty="0">
                <a:solidFill>
                  <a:srgbClr val="4BACC6">
                    <a:lumMod val="75000"/>
                  </a:srgbClr>
                </a:solidFill>
              </a:rPr>
              <a:t>most significant impact on a child’s learning and behaviour.” </a:t>
            </a:r>
            <a:r>
              <a:rPr lang="en-GB" sz="1400" i="1" dirty="0" smtClean="0">
                <a:solidFill>
                  <a:srgbClr val="4BACC6">
                    <a:lumMod val="75000"/>
                  </a:srgbClr>
                </a:solidFill>
              </a:rPr>
              <a:t>Prof  </a:t>
            </a:r>
            <a:r>
              <a:rPr lang="en-GB" sz="1400" i="1" dirty="0">
                <a:solidFill>
                  <a:srgbClr val="4BACC6">
                    <a:lumMod val="75000"/>
                  </a:srgbClr>
                </a:solidFill>
              </a:rPr>
              <a:t>Janet Goodall 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93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What’s our curriculum purpose?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48860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i="1" dirty="0" smtClean="0">
                <a:solidFill>
                  <a:schemeClr val="accent5">
                    <a:lumMod val="75000"/>
                  </a:schemeClr>
                </a:solidFill>
              </a:rPr>
              <a:t>We want our children to be happy &amp; healthy today, fulfilled in the future and able to make their world an even better place. </a:t>
            </a:r>
            <a:endParaRPr lang="en-GB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053" y="4845324"/>
            <a:ext cx="380238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01" y="2204864"/>
            <a:ext cx="2339860" cy="415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091" y="2467498"/>
            <a:ext cx="3672408" cy="20657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47" y="4956913"/>
            <a:ext cx="1618310" cy="158915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2</a:t>
            </a:fld>
            <a:endParaRPr lang="en-GB"/>
          </a:p>
        </p:txBody>
      </p:sp>
      <p:sp>
        <p:nvSpPr>
          <p:cNvPr id="13" name="AutoShape 6" descr="A logo with a boat and text&#10;&#10;Description automatically generated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8" descr="A logo with a boat and text&#10;&#10;Description automatically generated"/>
          <p:cNvSpPr>
            <a:spLocks noChangeAspect="1" noChangeArrowheads="1"/>
          </p:cNvSpPr>
          <p:nvPr/>
        </p:nvSpPr>
        <p:spPr bwMode="auto">
          <a:xfrm>
            <a:off x="36512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0330" y="2441603"/>
            <a:ext cx="2242189" cy="220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2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887" y="360643"/>
            <a:ext cx="6851104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Thank you for joining us today!</a:t>
            </a:r>
            <a:endParaRPr lang="en-GB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20</a:t>
            </a:fld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377288" cy="3118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589" y="331587"/>
            <a:ext cx="1221942" cy="120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345100"/>
            <a:ext cx="6641878" cy="143103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We are a Values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ased 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chool - Values at the Heart of our Ethos 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52507"/>
            <a:ext cx="8229600" cy="3312368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C</a:t>
            </a:r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Creativity, Curiosity, Kindness, Confidence, </a:t>
            </a:r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</a:rPr>
              <a:t>Care, Change making</a:t>
            </a:r>
          </a:p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R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Respect, </a:t>
            </a:r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Responsibility</a:t>
            </a:r>
          </a:p>
          <a:p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</a:rPr>
              <a:t>Excellence, Elegance, Empathy </a:t>
            </a:r>
          </a:p>
          <a:p>
            <a:r>
              <a:rPr lang="en-GB" sz="3600" b="1" dirty="0">
                <a:solidFill>
                  <a:schemeClr val="accent5">
                    <a:lumMod val="75000"/>
                  </a:schemeClr>
                </a:solidFill>
              </a:rPr>
              <a:t>W</a:t>
            </a:r>
            <a:r>
              <a:rPr lang="en-GB" sz="3600" dirty="0" smtClean="0">
                <a:solidFill>
                  <a:schemeClr val="accent5">
                    <a:lumMod val="75000"/>
                  </a:schemeClr>
                </a:solidFill>
              </a:rPr>
              <a:t> – </a:t>
            </a:r>
            <a:r>
              <a:rPr lang="en-GB" sz="3600" b="1" dirty="0" smtClean="0">
                <a:solidFill>
                  <a:schemeClr val="bg1">
                    <a:lumMod val="50000"/>
                  </a:schemeClr>
                </a:solidFill>
              </a:rPr>
              <a:t>Wisdom</a:t>
            </a:r>
            <a:endParaRPr lang="en-GB" sz="3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707904" y="6058018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“Knowledge is knowing that a tomato is a fruit, wisdom is knowing not to put it in a fruit salad!”  Miles Kington </a:t>
            </a:r>
            <a:endParaRPr lang="en-GB" i="1" dirty="0"/>
          </a:p>
        </p:txBody>
      </p:sp>
      <p:sp>
        <p:nvSpPr>
          <p:cNvPr id="6" name="Rectangle 5"/>
          <p:cNvSpPr/>
          <p:nvPr/>
        </p:nvSpPr>
        <p:spPr>
          <a:xfrm>
            <a:off x="3817761" y="2047081"/>
            <a:ext cx="33978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GB" sz="4400" b="1" i="1" dirty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#</a:t>
            </a:r>
            <a:r>
              <a:rPr lang="en-GB" sz="4400" b="1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WeAreCrew</a:t>
            </a:r>
            <a:endParaRPr lang="en-GB" sz="4400" b="1" i="1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59151"/>
            <a:ext cx="1798006" cy="176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9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624" y="671330"/>
            <a:ext cx="6696744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Safety, Well-being, Welfare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4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984" y="3212976"/>
            <a:ext cx="3888432" cy="3281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59151"/>
            <a:ext cx="1798006" cy="17673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60" y="2420888"/>
            <a:ext cx="8640960" cy="5544616"/>
          </a:xfrm>
        </p:spPr>
        <p:txBody>
          <a:bodyPr>
            <a:normAutofit/>
          </a:bodyPr>
          <a:lstStyle/>
          <a:p>
            <a:r>
              <a:rPr lang="en-GB" dirty="0" smtClean="0"/>
              <a:t>The Take Care Agreements to keep everyone safe! </a:t>
            </a:r>
          </a:p>
          <a:p>
            <a:r>
              <a:rPr lang="en-GB" dirty="0" smtClean="0"/>
              <a:t>Kind children, trusted adults</a:t>
            </a:r>
          </a:p>
          <a:p>
            <a:r>
              <a:rPr lang="en-GB" dirty="0" smtClean="0"/>
              <a:t>Class Agreements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49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131" y="-140565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chemeClr val="accent5">
                    <a:lumMod val="75000"/>
                  </a:schemeClr>
                </a:solidFill>
              </a:rPr>
              <a:t>A Holistic Curriculum – A Whole Education</a:t>
            </a:r>
            <a:endParaRPr lang="en-GB" sz="3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5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07504" y="3501008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7030A0"/>
                </a:solidFill>
              </a:rPr>
              <a:t>Maths</a:t>
            </a:r>
          </a:p>
          <a:p>
            <a:r>
              <a:rPr lang="en-GB" sz="1200" b="1" dirty="0" smtClean="0">
                <a:solidFill>
                  <a:srgbClr val="7030A0"/>
                </a:solidFill>
              </a:rPr>
              <a:t>English</a:t>
            </a:r>
          </a:p>
          <a:p>
            <a:r>
              <a:rPr lang="en-GB" sz="1200" b="1" dirty="0" smtClean="0">
                <a:solidFill>
                  <a:srgbClr val="7030A0"/>
                </a:solidFill>
              </a:rPr>
              <a:t>Science</a:t>
            </a:r>
          </a:p>
          <a:p>
            <a:r>
              <a:rPr lang="en-GB" sz="1200" b="1" dirty="0">
                <a:solidFill>
                  <a:srgbClr val="7030A0"/>
                </a:solidFill>
              </a:rPr>
              <a:t>History</a:t>
            </a:r>
          </a:p>
          <a:p>
            <a:endParaRPr lang="en-GB" sz="1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4368" y="2840288"/>
            <a:ext cx="9361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7030A0"/>
                </a:solidFill>
              </a:rPr>
              <a:t>Art &amp; Design</a:t>
            </a:r>
          </a:p>
          <a:p>
            <a:r>
              <a:rPr lang="en-GB" sz="1200" b="1" dirty="0" smtClean="0">
                <a:solidFill>
                  <a:srgbClr val="7030A0"/>
                </a:solidFill>
              </a:rPr>
              <a:t>Design Technology</a:t>
            </a:r>
          </a:p>
          <a:p>
            <a:r>
              <a:rPr lang="en-GB" sz="1200" b="1" dirty="0" smtClean="0">
                <a:solidFill>
                  <a:srgbClr val="7030A0"/>
                </a:solidFill>
              </a:rPr>
              <a:t>Music</a:t>
            </a:r>
          </a:p>
          <a:p>
            <a:r>
              <a:rPr lang="en-GB" sz="1200" b="1" dirty="0" smtClean="0">
                <a:solidFill>
                  <a:srgbClr val="7030A0"/>
                </a:solidFill>
              </a:rPr>
              <a:t>Drama</a:t>
            </a:r>
          </a:p>
          <a:p>
            <a:r>
              <a:rPr lang="en-GB" sz="1200" b="1" dirty="0" smtClean="0">
                <a:solidFill>
                  <a:srgbClr val="7030A0"/>
                </a:solidFill>
              </a:rPr>
              <a:t>ICT</a:t>
            </a:r>
          </a:p>
          <a:p>
            <a:r>
              <a:rPr lang="en-GB" sz="1200" b="1" dirty="0" smtClean="0">
                <a:solidFill>
                  <a:srgbClr val="7030A0"/>
                </a:solidFill>
              </a:rPr>
              <a:t>Music</a:t>
            </a:r>
          </a:p>
          <a:p>
            <a:r>
              <a:rPr lang="en-GB" sz="1200" b="1" dirty="0" smtClean="0">
                <a:solidFill>
                  <a:srgbClr val="7030A0"/>
                </a:solidFill>
              </a:rPr>
              <a:t>MFL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6453336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7030A0"/>
                </a:solidFill>
              </a:rPr>
              <a:t>PSHE, Religious Education, PE &amp; Games</a:t>
            </a:r>
            <a:endParaRPr lang="en-GB" sz="12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8423" y="695452"/>
            <a:ext cx="2211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rgbClr val="7030A0"/>
                </a:solidFill>
              </a:rPr>
              <a:t>Citizenship</a:t>
            </a:r>
          </a:p>
          <a:p>
            <a:r>
              <a:rPr lang="en-GB" sz="1200" b="1" dirty="0" smtClean="0">
                <a:solidFill>
                  <a:srgbClr val="7030A0"/>
                </a:solidFill>
              </a:rPr>
              <a:t>Forest School</a:t>
            </a:r>
          </a:p>
          <a:p>
            <a:r>
              <a:rPr lang="en-GB" sz="1200" b="1" dirty="0" smtClean="0">
                <a:solidFill>
                  <a:srgbClr val="7030A0"/>
                </a:solidFill>
              </a:rPr>
              <a:t>Geography &amp; sustainability</a:t>
            </a:r>
          </a:p>
          <a:p>
            <a:endParaRPr lang="en-GB" sz="1200" b="1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508" y="1337697"/>
            <a:ext cx="6935092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3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Weekly Timetable 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6</a:t>
            </a:fld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60" y="1691476"/>
            <a:ext cx="7572375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336" y="168900"/>
            <a:ext cx="1221942" cy="120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4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Weather appropriate clothing</a:t>
            </a:r>
          </a:p>
          <a:p>
            <a:r>
              <a:rPr lang="en-GB" dirty="0" smtClean="0"/>
              <a:t>Small bag/rucksack</a:t>
            </a:r>
          </a:p>
          <a:p>
            <a:r>
              <a:rPr lang="en-GB" dirty="0" smtClean="0"/>
              <a:t>Book bag</a:t>
            </a:r>
          </a:p>
          <a:p>
            <a:r>
              <a:rPr lang="en-GB" dirty="0" smtClean="0"/>
              <a:t>One healthy snack in a small named container</a:t>
            </a:r>
            <a:r>
              <a:rPr lang="en-GB" dirty="0" smtClean="0"/>
              <a:t>. (remember no nuts)</a:t>
            </a:r>
            <a:endParaRPr lang="en-GB" dirty="0" smtClean="0"/>
          </a:p>
          <a:p>
            <a:r>
              <a:rPr lang="en-GB" dirty="0" smtClean="0"/>
              <a:t>Wellies  </a:t>
            </a:r>
            <a:r>
              <a:rPr lang="en-GB" dirty="0" smtClean="0"/>
              <a:t>and waterproof clothing for Forest school </a:t>
            </a:r>
            <a:r>
              <a:rPr lang="en-GB" dirty="0" smtClean="0"/>
              <a:t>days. </a:t>
            </a:r>
            <a:r>
              <a:rPr lang="en-GB" dirty="0" smtClean="0"/>
              <a:t>This half term it is on a Wednesday, they will then be sent home at the end of the day.</a:t>
            </a:r>
          </a:p>
          <a:p>
            <a:r>
              <a:rPr lang="en-GB" dirty="0" smtClean="0"/>
              <a:t>Named water bottles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7</a:t>
            </a:fld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31552" y="34210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Year 1 must have…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168900"/>
            <a:ext cx="1221942" cy="120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1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Snacks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•</a:t>
            </a:r>
            <a:r>
              <a:rPr lang="en-GB" dirty="0"/>
              <a:t>The government provides a free fruit/vegetable snack for every child in Key Stage 1 each day.</a:t>
            </a:r>
          </a:p>
          <a:p>
            <a:pPr marL="0" indent="0">
              <a:buNone/>
            </a:pPr>
            <a:r>
              <a:rPr lang="en-GB" dirty="0"/>
              <a:t>•You may therefore only need to provide one snack a day. Please ensure that it is a healthy snack such as a piece of fruit or vegetable. Please do not bring in crisps, chocolate or other unhealthy </a:t>
            </a:r>
            <a:r>
              <a:rPr lang="en-GB" dirty="0" smtClean="0"/>
              <a:t>snacks as we are a health promoting school.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168900"/>
            <a:ext cx="1221942" cy="120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79213"/>
            <a:ext cx="8435280" cy="3605971"/>
          </a:xfrm>
        </p:spPr>
        <p:txBody>
          <a:bodyPr>
            <a:noAutofit/>
          </a:bodyPr>
          <a:lstStyle/>
          <a:p>
            <a:r>
              <a:rPr lang="en-GB" sz="2000" dirty="0" smtClean="0"/>
              <a:t>Thank you </a:t>
            </a:r>
            <a:r>
              <a:rPr lang="en-GB" sz="2000" dirty="0"/>
              <a:t>for helping to encourage independence by </a:t>
            </a:r>
            <a:r>
              <a:rPr lang="en-GB" sz="2000" dirty="0" smtClean="0"/>
              <a:t>helping </a:t>
            </a:r>
            <a:r>
              <a:rPr lang="en-GB" sz="2000" dirty="0"/>
              <a:t>your child to organise their own water bottles and </a:t>
            </a:r>
            <a:r>
              <a:rPr lang="en-GB" sz="2000" dirty="0" smtClean="0"/>
              <a:t>bag for the day.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/>
              <a:t>Teachers </a:t>
            </a:r>
            <a:r>
              <a:rPr lang="en-GB" sz="2000" dirty="0"/>
              <a:t>will come to the pod area </a:t>
            </a:r>
            <a:r>
              <a:rPr lang="en-GB" sz="2000" dirty="0" smtClean="0"/>
              <a:t>at 8.45. </a:t>
            </a:r>
            <a:r>
              <a:rPr lang="en-GB" sz="2000" dirty="0"/>
              <a:t>W</a:t>
            </a:r>
            <a:r>
              <a:rPr lang="en-GB" sz="2000" dirty="0" smtClean="0"/>
              <a:t>e would like the children to be seated in the pod having placed their water bottles in the appropriate place having said goodbye to their </a:t>
            </a:r>
            <a:r>
              <a:rPr lang="en-GB" sz="2000" dirty="0" smtClean="0"/>
              <a:t>parents/carers.</a:t>
            </a:r>
          </a:p>
          <a:p>
            <a:endParaRPr lang="en-GB" sz="2000" dirty="0" smtClean="0"/>
          </a:p>
          <a:p>
            <a:r>
              <a:rPr lang="en-GB" sz="2000" dirty="0" smtClean="0"/>
              <a:t>Children </a:t>
            </a:r>
            <a:r>
              <a:rPr lang="en-GB" sz="2000" dirty="0" smtClean="0"/>
              <a:t>will always have a specific activity to complete when they come into school. 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Classes choose </a:t>
            </a:r>
            <a:r>
              <a:rPr lang="en-GB" sz="2000" dirty="0" smtClean="0"/>
              <a:t>their </a:t>
            </a:r>
            <a:r>
              <a:rPr lang="en-GB" sz="2000" dirty="0" smtClean="0"/>
              <a:t>lunch option as they are being </a:t>
            </a:r>
            <a:r>
              <a:rPr lang="en-GB" sz="2000" dirty="0"/>
              <a:t>registered. </a:t>
            </a:r>
            <a:r>
              <a:rPr lang="en-GB" sz="2000" dirty="0" smtClean="0"/>
              <a:t>Could </a:t>
            </a:r>
            <a:r>
              <a:rPr lang="en-GB" sz="2000" dirty="0"/>
              <a:t>you please talk with them about the choices for the day. If they don’t like any of the options then please provide a packed </a:t>
            </a:r>
            <a:r>
              <a:rPr lang="en-GB" sz="2000" dirty="0" smtClean="0"/>
              <a:t>lunch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3B059-39AF-4C87-B253-D91DFBD6D16B}" type="slidenum">
              <a:rPr lang="en-GB" smtClean="0"/>
              <a:t>9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4360" y="26064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</a:rPr>
              <a:t>Morning Routine</a:t>
            </a:r>
            <a:endParaRPr lang="en-GB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168900"/>
            <a:ext cx="1221942" cy="120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4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15631</TotalTime>
  <Words>1177</Words>
  <Application>Microsoft Office PowerPoint</Application>
  <PresentationFormat>On-screen Show (4:3)</PresentationFormat>
  <Paragraphs>143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Welcome to Year 1 1M Dragonflies  1R Bumble bees </vt:lpstr>
      <vt:lpstr>What’s our curriculum purpose?</vt:lpstr>
      <vt:lpstr>We are a Values Based School - Values at the Heart of our Ethos </vt:lpstr>
      <vt:lpstr>Safety, Well-being, Welfare</vt:lpstr>
      <vt:lpstr>A Holistic Curriculum – A Whole Education</vt:lpstr>
      <vt:lpstr>Weekly Timetable </vt:lpstr>
      <vt:lpstr>PowerPoint Presentation</vt:lpstr>
      <vt:lpstr>Snacks </vt:lpstr>
      <vt:lpstr>Morning Routine</vt:lpstr>
      <vt:lpstr>Phonics</vt:lpstr>
      <vt:lpstr>Reading For Pleasure </vt:lpstr>
      <vt:lpstr>PowerPoint Presentation</vt:lpstr>
      <vt:lpstr>PowerPoint Presentation</vt:lpstr>
      <vt:lpstr>PowerPoint Presentation</vt:lpstr>
      <vt:lpstr>Curriculum Map </vt:lpstr>
      <vt:lpstr>PowerPoint Presentation</vt:lpstr>
      <vt:lpstr>Educational Visits  The Museum of Cambridge Shepreth Wildlife Park Clare College Boat House </vt:lpstr>
      <vt:lpstr>Learning Expectations</vt:lpstr>
      <vt:lpstr>Parents as Partners in Learning </vt:lpstr>
      <vt:lpstr>Thank you for joining us today!</vt:lpstr>
    </vt:vector>
  </TitlesOfParts>
  <Company>Milton Road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Design</dc:title>
  <dc:creator>Rachel Snape</dc:creator>
  <cp:lastModifiedBy>Matthew Webster</cp:lastModifiedBy>
  <cp:revision>356</cp:revision>
  <cp:lastPrinted>2021-01-29T14:56:42Z</cp:lastPrinted>
  <dcterms:created xsi:type="dcterms:W3CDTF">2021-01-29T11:01:41Z</dcterms:created>
  <dcterms:modified xsi:type="dcterms:W3CDTF">2024-09-09T11:22:32Z</dcterms:modified>
</cp:coreProperties>
</file>