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5" r:id="rId3"/>
    <p:sldId id="266" r:id="rId4"/>
    <p:sldId id="273" r:id="rId5"/>
    <p:sldId id="257" r:id="rId6"/>
    <p:sldId id="258" r:id="rId7"/>
    <p:sldId id="274" r:id="rId8"/>
    <p:sldId id="287" r:id="rId9"/>
    <p:sldId id="261" r:id="rId10"/>
    <p:sldId id="269" r:id="rId11"/>
    <p:sldId id="271" r:id="rId12"/>
    <p:sldId id="267" r:id="rId13"/>
    <p:sldId id="293" r:id="rId14"/>
    <p:sldId id="260" r:id="rId15"/>
    <p:sldId id="294" r:id="rId16"/>
    <p:sldId id="295" r:id="rId17"/>
    <p:sldId id="296" r:id="rId18"/>
    <p:sldId id="297" r:id="rId19"/>
    <p:sldId id="298" r:id="rId20"/>
    <p:sldId id="299" r:id="rId21"/>
    <p:sldId id="300" r:id="rId22"/>
    <p:sldId id="301" r:id="rId23"/>
    <p:sldId id="302" r:id="rId24"/>
    <p:sldId id="303" r:id="rId25"/>
    <p:sldId id="305" r:id="rId26"/>
    <p:sldId id="304" r:id="rId27"/>
    <p:sldId id="306" r:id="rId28"/>
    <p:sldId id="282" r:id="rId29"/>
    <p:sldId id="284" r:id="rId30"/>
    <p:sldId id="289" r:id="rId31"/>
    <p:sldId id="259"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1" autoAdjust="0"/>
    <p:restoredTop sz="94660"/>
  </p:normalViewPr>
  <p:slideViewPr>
    <p:cSldViewPr snapToGrid="0">
      <p:cViewPr varScale="1">
        <p:scale>
          <a:sx n="86" d="100"/>
          <a:sy n="86" d="100"/>
        </p:scale>
        <p:origin x="3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4F80696-640B-45AA-963A-E30BBA722295}" type="datetimeFigureOut">
              <a:rPr lang="en-GB" smtClean="0"/>
              <a:t>05/10/2023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A45B2D7-B1B8-4225-8199-8FD8BAC29753}" type="slidenum">
              <a:rPr lang="en-GB" smtClean="0"/>
              <a:t>‹#›</a:t>
            </a:fld>
            <a:endParaRPr lang="en-GB"/>
          </a:p>
        </p:txBody>
      </p:sp>
    </p:spTree>
    <p:extLst>
      <p:ext uri="{BB962C8B-B14F-4D97-AF65-F5344CB8AC3E}">
        <p14:creationId xmlns:p14="http://schemas.microsoft.com/office/powerpoint/2010/main" val="51857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Long term plan – add in text types and books</a:t>
            </a:r>
          </a:p>
          <a:p>
            <a:r>
              <a:rPr lang="en-GB" dirty="0" smtClean="0"/>
              <a:t>Not a reading spine</a:t>
            </a:r>
          </a:p>
          <a:p>
            <a:r>
              <a:rPr lang="en-GB" dirty="0" smtClean="0"/>
              <a:t>Expectations</a:t>
            </a:r>
          </a:p>
          <a:p>
            <a:r>
              <a:rPr lang="en-GB" dirty="0" smtClean="0"/>
              <a:t>EYFS – LW</a:t>
            </a:r>
          </a:p>
          <a:p>
            <a:r>
              <a:rPr lang="en-GB" dirty="0" smtClean="0"/>
              <a:t>Y2 – LW spelling follow on</a:t>
            </a:r>
          </a:p>
          <a:p>
            <a:r>
              <a:rPr lang="en-GB" dirty="0" smtClean="0"/>
              <a:t>Y3 – Catch up interventions </a:t>
            </a:r>
          </a:p>
          <a:p>
            <a:r>
              <a:rPr lang="en-GB" dirty="0" smtClean="0"/>
              <a:t>Y4-6 </a:t>
            </a:r>
          </a:p>
          <a:p>
            <a:endParaRPr lang="en-GB" dirty="0"/>
          </a:p>
        </p:txBody>
      </p:sp>
      <p:sp>
        <p:nvSpPr>
          <p:cNvPr id="4" name="Slide Number Placeholder 3"/>
          <p:cNvSpPr>
            <a:spLocks noGrp="1"/>
          </p:cNvSpPr>
          <p:nvPr>
            <p:ph type="sldNum" sz="quarter" idx="10"/>
          </p:nvPr>
        </p:nvSpPr>
        <p:spPr/>
        <p:txBody>
          <a:bodyPr/>
          <a:lstStyle/>
          <a:p>
            <a:fld id="{3A45B2D7-B1B8-4225-8199-8FD8BAC29753}" type="slidenum">
              <a:rPr lang="en-GB" smtClean="0"/>
              <a:t>4</a:t>
            </a:fld>
            <a:endParaRPr lang="en-GB"/>
          </a:p>
        </p:txBody>
      </p:sp>
    </p:spTree>
    <p:extLst>
      <p:ext uri="{BB962C8B-B14F-4D97-AF65-F5344CB8AC3E}">
        <p14:creationId xmlns:p14="http://schemas.microsoft.com/office/powerpoint/2010/main" val="176101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Long term plan – add in text types and books</a:t>
            </a:r>
          </a:p>
          <a:p>
            <a:r>
              <a:rPr lang="en-GB" dirty="0" smtClean="0"/>
              <a:t>Not a reading spine</a:t>
            </a:r>
          </a:p>
          <a:p>
            <a:r>
              <a:rPr lang="en-GB" dirty="0" smtClean="0"/>
              <a:t>Expectations</a:t>
            </a:r>
          </a:p>
          <a:p>
            <a:r>
              <a:rPr lang="en-GB" dirty="0" smtClean="0"/>
              <a:t>EYFS – LW</a:t>
            </a:r>
          </a:p>
          <a:p>
            <a:r>
              <a:rPr lang="en-GB" dirty="0" smtClean="0"/>
              <a:t>Y2 – LW spelling follow on</a:t>
            </a:r>
          </a:p>
          <a:p>
            <a:r>
              <a:rPr lang="en-GB" dirty="0" smtClean="0"/>
              <a:t>Y3 – Catch up interventions </a:t>
            </a:r>
          </a:p>
          <a:p>
            <a:r>
              <a:rPr lang="en-GB" dirty="0" smtClean="0"/>
              <a:t>Y4-6 </a:t>
            </a:r>
          </a:p>
          <a:p>
            <a:endParaRPr lang="en-GB" dirty="0"/>
          </a:p>
        </p:txBody>
      </p:sp>
      <p:sp>
        <p:nvSpPr>
          <p:cNvPr id="4" name="Slide Number Placeholder 3"/>
          <p:cNvSpPr>
            <a:spLocks noGrp="1"/>
          </p:cNvSpPr>
          <p:nvPr>
            <p:ph type="sldNum" sz="quarter" idx="10"/>
          </p:nvPr>
        </p:nvSpPr>
        <p:spPr/>
        <p:txBody>
          <a:bodyPr/>
          <a:lstStyle/>
          <a:p>
            <a:fld id="{3A45B2D7-B1B8-4225-8199-8FD8BAC29753}" type="slidenum">
              <a:rPr lang="en-GB" smtClean="0"/>
              <a:t>5</a:t>
            </a:fld>
            <a:endParaRPr lang="en-GB"/>
          </a:p>
        </p:txBody>
      </p:sp>
    </p:spTree>
    <p:extLst>
      <p:ext uri="{BB962C8B-B14F-4D97-AF65-F5344CB8AC3E}">
        <p14:creationId xmlns:p14="http://schemas.microsoft.com/office/powerpoint/2010/main" val="407852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he 2014 National Curriculum does not require children to produce texts that fulfil the structural requirements of the genres taught through the National Strategies approach.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It does though, stipulate that children write for an audience and intended purpose. My position is that children still need to write to inform, persuade, explain </a:t>
            </a:r>
            <a:r>
              <a:rPr lang="en-GB" sz="1200" b="0" i="0" kern="1200" dirty="0" err="1" smtClean="0">
                <a:solidFill>
                  <a:schemeClr val="tx1"/>
                </a:solidFill>
                <a:effectLst/>
                <a:latin typeface="+mn-lt"/>
                <a:ea typeface="+mn-ea"/>
                <a:cs typeface="+mn-cs"/>
              </a:rPr>
              <a:t>etc</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It’s a document that supports the teaching of the grammar outlined in the National Curriculum so that it’s used authentically to meet the purpose and audience of a piece of writing</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matched the National Curriculum grammar objectives to each writing purpose so that you can see where and how they can be taught authentically.</a:t>
            </a:r>
          </a:p>
          <a:p>
            <a:endParaRPr lang="en-GB" dirty="0"/>
          </a:p>
        </p:txBody>
      </p:sp>
      <p:sp>
        <p:nvSpPr>
          <p:cNvPr id="4" name="Slide Number Placeholder 3"/>
          <p:cNvSpPr>
            <a:spLocks noGrp="1"/>
          </p:cNvSpPr>
          <p:nvPr>
            <p:ph type="sldNum" sz="quarter" idx="10"/>
          </p:nvPr>
        </p:nvSpPr>
        <p:spPr/>
        <p:txBody>
          <a:bodyPr/>
          <a:lstStyle/>
          <a:p>
            <a:fld id="{3A45B2D7-B1B8-4225-8199-8FD8BAC29753}" type="slidenum">
              <a:rPr lang="en-GB" smtClean="0"/>
              <a:t>6</a:t>
            </a:fld>
            <a:endParaRPr lang="en-GB"/>
          </a:p>
        </p:txBody>
      </p:sp>
    </p:spTree>
    <p:extLst>
      <p:ext uri="{BB962C8B-B14F-4D97-AF65-F5344CB8AC3E}">
        <p14:creationId xmlns:p14="http://schemas.microsoft.com/office/powerpoint/2010/main" val="307452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RF</a:t>
            </a:r>
            <a:r>
              <a:rPr lang="en-GB" baseline="0" dirty="0" smtClean="0"/>
              <a:t> is not statutory or legal framework but gives us best practice guidance links with stat </a:t>
            </a:r>
            <a:r>
              <a:rPr lang="en-GB" baseline="0" dirty="0" err="1" smtClean="0"/>
              <a:t>docu</a:t>
            </a:r>
            <a:r>
              <a:rPr lang="en-GB" baseline="0" dirty="0" smtClean="0"/>
              <a:t> and what Ofsted are looking for</a:t>
            </a:r>
          </a:p>
          <a:p>
            <a:r>
              <a:rPr lang="en-GB" baseline="0" dirty="0" smtClean="0"/>
              <a:t>Developing talk</a:t>
            </a:r>
          </a:p>
          <a:p>
            <a:r>
              <a:rPr lang="en-GB" baseline="0" dirty="0" smtClean="0"/>
              <a:t>Importance of poetry and rhyme - </a:t>
            </a:r>
          </a:p>
        </p:txBody>
      </p:sp>
      <p:sp>
        <p:nvSpPr>
          <p:cNvPr id="4" name="Slide Number Placeholder 3"/>
          <p:cNvSpPr>
            <a:spLocks noGrp="1"/>
          </p:cNvSpPr>
          <p:nvPr>
            <p:ph type="sldNum" sz="quarter" idx="10"/>
          </p:nvPr>
        </p:nvSpPr>
        <p:spPr/>
        <p:txBody>
          <a:bodyPr/>
          <a:lstStyle/>
          <a:p>
            <a:fld id="{3A45B2D7-B1B8-4225-8199-8FD8BAC29753}" type="slidenum">
              <a:rPr lang="en-GB" smtClean="0"/>
              <a:t>11</a:t>
            </a:fld>
            <a:endParaRPr lang="en-GB"/>
          </a:p>
        </p:txBody>
      </p:sp>
    </p:spTree>
    <p:extLst>
      <p:ext uri="{BB962C8B-B14F-4D97-AF65-F5344CB8AC3E}">
        <p14:creationId xmlns:p14="http://schemas.microsoft.com/office/powerpoint/2010/main" val="332803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Revisiting – lets </a:t>
            </a:r>
            <a:r>
              <a:rPr lang="en-GB" dirty="0" err="1" smtClean="0"/>
              <a:t>chck</a:t>
            </a:r>
            <a:r>
              <a:rPr lang="en-GB" dirty="0" smtClean="0"/>
              <a:t> again</a:t>
            </a:r>
          </a:p>
          <a:p>
            <a:r>
              <a:rPr lang="en-GB" dirty="0" smtClean="0"/>
              <a:t>Repeat phrases</a:t>
            </a:r>
          </a:p>
          <a:p>
            <a:r>
              <a:rPr lang="en-GB" dirty="0" smtClean="0"/>
              <a:t>Explain unfamiliar words</a:t>
            </a:r>
          </a:p>
          <a:p>
            <a:r>
              <a:rPr lang="en-GB" dirty="0" smtClean="0"/>
              <a:t>Bring</a:t>
            </a:r>
            <a:r>
              <a:rPr lang="en-GB" baseline="0" dirty="0" smtClean="0"/>
              <a:t> those lacking attention</a:t>
            </a:r>
          </a:p>
          <a:p>
            <a:r>
              <a:rPr lang="en-GB" baseline="0" dirty="0" smtClean="0"/>
              <a:t>Use your TA as a co-pilot – helps to inform at point of learning</a:t>
            </a:r>
          </a:p>
          <a:p>
            <a:r>
              <a:rPr lang="en-GB" baseline="0" dirty="0" smtClean="0"/>
              <a:t>How do you assess  - do you use the SSP </a:t>
            </a:r>
            <a:r>
              <a:rPr lang="en-GB" baseline="0" dirty="0" err="1" smtClean="0"/>
              <a:t>ass’t</a:t>
            </a:r>
            <a:r>
              <a:rPr lang="en-GB" baseline="0" dirty="0" smtClean="0"/>
              <a:t>  resources</a:t>
            </a:r>
          </a:p>
          <a:p>
            <a:r>
              <a:rPr lang="en-GB" baseline="0" dirty="0" smtClean="0"/>
              <a:t>Reading record clear consistent feedback to families</a:t>
            </a:r>
            <a:endParaRPr lang="en-GB" dirty="0" smtClean="0"/>
          </a:p>
          <a:p>
            <a:endParaRPr lang="en-GB" dirty="0"/>
          </a:p>
        </p:txBody>
      </p:sp>
      <p:sp>
        <p:nvSpPr>
          <p:cNvPr id="4" name="Slide Number Placeholder 3"/>
          <p:cNvSpPr>
            <a:spLocks noGrp="1"/>
          </p:cNvSpPr>
          <p:nvPr>
            <p:ph type="sldNum" sz="quarter" idx="10"/>
          </p:nvPr>
        </p:nvSpPr>
        <p:spPr/>
        <p:txBody>
          <a:bodyPr/>
          <a:lstStyle/>
          <a:p>
            <a:fld id="{3A45B2D7-B1B8-4225-8199-8FD8BAC29753}" type="slidenum">
              <a:rPr lang="en-GB" smtClean="0"/>
              <a:t>31</a:t>
            </a:fld>
            <a:endParaRPr lang="en-GB"/>
          </a:p>
        </p:txBody>
      </p:sp>
    </p:spTree>
    <p:extLst>
      <p:ext uri="{BB962C8B-B14F-4D97-AF65-F5344CB8AC3E}">
        <p14:creationId xmlns:p14="http://schemas.microsoft.com/office/powerpoint/2010/main" val="415488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2E67C0-36C5-4101-92F4-4E17DB26DCC1}"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D21E1E-F973-4D91-9C1F-5E39DE54CD8C}" type="slidenum">
              <a:rPr lang="en-GB" smtClean="0"/>
              <a:t>‹#›</a:t>
            </a:fld>
            <a:endParaRPr lang="en-GB"/>
          </a:p>
        </p:txBody>
      </p:sp>
    </p:spTree>
    <p:extLst>
      <p:ext uri="{BB962C8B-B14F-4D97-AF65-F5344CB8AC3E}">
        <p14:creationId xmlns:p14="http://schemas.microsoft.com/office/powerpoint/2010/main" val="405177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2E67C0-36C5-4101-92F4-4E17DB26DCC1}"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D21E1E-F973-4D91-9C1F-5E39DE54CD8C}" type="slidenum">
              <a:rPr lang="en-GB" smtClean="0"/>
              <a:t>‹#›</a:t>
            </a:fld>
            <a:endParaRPr lang="en-GB"/>
          </a:p>
        </p:txBody>
      </p:sp>
    </p:spTree>
    <p:extLst>
      <p:ext uri="{BB962C8B-B14F-4D97-AF65-F5344CB8AC3E}">
        <p14:creationId xmlns:p14="http://schemas.microsoft.com/office/powerpoint/2010/main" val="414952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2E67C0-36C5-4101-92F4-4E17DB26DCC1}"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D21E1E-F973-4D91-9C1F-5E39DE54CD8C}" type="slidenum">
              <a:rPr lang="en-GB" smtClean="0"/>
              <a:t>‹#›</a:t>
            </a:fld>
            <a:endParaRPr lang="en-GB"/>
          </a:p>
        </p:txBody>
      </p:sp>
    </p:spTree>
    <p:extLst>
      <p:ext uri="{BB962C8B-B14F-4D97-AF65-F5344CB8AC3E}">
        <p14:creationId xmlns:p14="http://schemas.microsoft.com/office/powerpoint/2010/main" val="171391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2E67C0-36C5-4101-92F4-4E17DB26DCC1}"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D21E1E-F973-4D91-9C1F-5E39DE54CD8C}" type="slidenum">
              <a:rPr lang="en-GB" smtClean="0"/>
              <a:t>‹#›</a:t>
            </a:fld>
            <a:endParaRPr lang="en-GB"/>
          </a:p>
        </p:txBody>
      </p:sp>
    </p:spTree>
    <p:extLst>
      <p:ext uri="{BB962C8B-B14F-4D97-AF65-F5344CB8AC3E}">
        <p14:creationId xmlns:p14="http://schemas.microsoft.com/office/powerpoint/2010/main" val="117743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2E67C0-36C5-4101-92F4-4E17DB26DCC1}"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D21E1E-F973-4D91-9C1F-5E39DE54CD8C}" type="slidenum">
              <a:rPr lang="en-GB" smtClean="0"/>
              <a:t>‹#›</a:t>
            </a:fld>
            <a:endParaRPr lang="en-GB"/>
          </a:p>
        </p:txBody>
      </p:sp>
    </p:spTree>
    <p:extLst>
      <p:ext uri="{BB962C8B-B14F-4D97-AF65-F5344CB8AC3E}">
        <p14:creationId xmlns:p14="http://schemas.microsoft.com/office/powerpoint/2010/main" val="3839751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2E67C0-36C5-4101-92F4-4E17DB26DCC1}"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D21E1E-F973-4D91-9C1F-5E39DE54CD8C}" type="slidenum">
              <a:rPr lang="en-GB" smtClean="0"/>
              <a:t>‹#›</a:t>
            </a:fld>
            <a:endParaRPr lang="en-GB"/>
          </a:p>
        </p:txBody>
      </p:sp>
    </p:spTree>
    <p:extLst>
      <p:ext uri="{BB962C8B-B14F-4D97-AF65-F5344CB8AC3E}">
        <p14:creationId xmlns:p14="http://schemas.microsoft.com/office/powerpoint/2010/main" val="87666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2E67C0-36C5-4101-92F4-4E17DB26DCC1}" type="datetimeFigureOut">
              <a:rPr lang="en-GB" smtClean="0"/>
              <a:t>05/10/2023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D21E1E-F973-4D91-9C1F-5E39DE54CD8C}" type="slidenum">
              <a:rPr lang="en-GB" smtClean="0"/>
              <a:t>‹#›</a:t>
            </a:fld>
            <a:endParaRPr lang="en-GB"/>
          </a:p>
        </p:txBody>
      </p:sp>
    </p:spTree>
    <p:extLst>
      <p:ext uri="{BB962C8B-B14F-4D97-AF65-F5344CB8AC3E}">
        <p14:creationId xmlns:p14="http://schemas.microsoft.com/office/powerpoint/2010/main" val="1699156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2E67C0-36C5-4101-92F4-4E17DB26DCC1}" type="datetimeFigureOut">
              <a:rPr lang="en-GB" smtClean="0"/>
              <a:t>05/10/2023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D21E1E-F973-4D91-9C1F-5E39DE54CD8C}" type="slidenum">
              <a:rPr lang="en-GB" smtClean="0"/>
              <a:t>‹#›</a:t>
            </a:fld>
            <a:endParaRPr lang="en-GB"/>
          </a:p>
        </p:txBody>
      </p:sp>
    </p:spTree>
    <p:extLst>
      <p:ext uri="{BB962C8B-B14F-4D97-AF65-F5344CB8AC3E}">
        <p14:creationId xmlns:p14="http://schemas.microsoft.com/office/powerpoint/2010/main" val="1730814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E67C0-36C5-4101-92F4-4E17DB26DCC1}" type="datetimeFigureOut">
              <a:rPr lang="en-GB" smtClean="0"/>
              <a:t>05/10/2023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D21E1E-F973-4D91-9C1F-5E39DE54CD8C}" type="slidenum">
              <a:rPr lang="en-GB" smtClean="0"/>
              <a:t>‹#›</a:t>
            </a:fld>
            <a:endParaRPr lang="en-GB"/>
          </a:p>
        </p:txBody>
      </p:sp>
    </p:spTree>
    <p:extLst>
      <p:ext uri="{BB962C8B-B14F-4D97-AF65-F5344CB8AC3E}">
        <p14:creationId xmlns:p14="http://schemas.microsoft.com/office/powerpoint/2010/main" val="151479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2E67C0-36C5-4101-92F4-4E17DB26DCC1}"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D21E1E-F973-4D91-9C1F-5E39DE54CD8C}" type="slidenum">
              <a:rPr lang="en-GB" smtClean="0"/>
              <a:t>‹#›</a:t>
            </a:fld>
            <a:endParaRPr lang="en-GB"/>
          </a:p>
        </p:txBody>
      </p:sp>
    </p:spTree>
    <p:extLst>
      <p:ext uri="{BB962C8B-B14F-4D97-AF65-F5344CB8AC3E}">
        <p14:creationId xmlns:p14="http://schemas.microsoft.com/office/powerpoint/2010/main" val="335201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2E67C0-36C5-4101-92F4-4E17DB26DCC1}"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D21E1E-F973-4D91-9C1F-5E39DE54CD8C}" type="slidenum">
              <a:rPr lang="en-GB" smtClean="0"/>
              <a:t>‹#›</a:t>
            </a:fld>
            <a:endParaRPr lang="en-GB"/>
          </a:p>
        </p:txBody>
      </p:sp>
    </p:spTree>
    <p:extLst>
      <p:ext uri="{BB962C8B-B14F-4D97-AF65-F5344CB8AC3E}">
        <p14:creationId xmlns:p14="http://schemas.microsoft.com/office/powerpoint/2010/main" val="3420270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E67C0-36C5-4101-92F4-4E17DB26DCC1}" type="datetimeFigureOut">
              <a:rPr lang="en-GB" smtClean="0"/>
              <a:t>05/10/2023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21E1E-F973-4D91-9C1F-5E39DE54CD8C}" type="slidenum">
              <a:rPr lang="en-GB" smtClean="0"/>
              <a:t>‹#›</a:t>
            </a:fld>
            <a:endParaRPr lang="en-GB"/>
          </a:p>
        </p:txBody>
      </p:sp>
    </p:spTree>
    <p:extLst>
      <p:ext uri="{BB962C8B-B14F-4D97-AF65-F5344CB8AC3E}">
        <p14:creationId xmlns:p14="http://schemas.microsoft.com/office/powerpoint/2010/main" val="3749463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tmp"/></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7.xml"/><Relationship Id="rId4" Type="http://schemas.openxmlformats.org/officeDocument/2006/relationships/image" Target="../media/image32.tmp"/></Relationships>
</file>

<file path=ppt/slides/_rels/slide29.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0.tmp"/><Relationship Id="rId1" Type="http://schemas.openxmlformats.org/officeDocument/2006/relationships/slideLayout" Target="../slideLayouts/slideLayout7.xml"/><Relationship Id="rId4" Type="http://schemas.openxmlformats.org/officeDocument/2006/relationships/image" Target="../media/image34.tmp"/></Relationships>
</file>

<file path=ppt/slides/_rels/slide3.xml.rels><?xml version="1.0" encoding="UTF-8" standalone="yes"?>
<Relationships xmlns="http://schemas.openxmlformats.org/package/2006/relationships"><Relationship Id="rId2" Type="http://schemas.openxmlformats.org/officeDocument/2006/relationships/hyperlink" Target="https://www.littlewandlelettersandsounds.org.uk/resources/my-letters-and-sounds/weekly-reading-and-phonics/rapid-catch-up/"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ourfp.org/" TargetMode="External"/><Relationship Id="rId2" Type="http://schemas.openxmlformats.org/officeDocument/2006/relationships/image" Target="../media/image35.tmp"/><Relationship Id="rId1" Type="http://schemas.openxmlformats.org/officeDocument/2006/relationships/slideLayout" Target="../slideLayouts/slideLayout1.xml"/><Relationship Id="rId5" Type="http://schemas.openxmlformats.org/officeDocument/2006/relationships/hyperlink" Target="https://www.sevenstories.org.uk/" TargetMode="External"/><Relationship Id="rId4" Type="http://schemas.openxmlformats.org/officeDocument/2006/relationships/hyperlink" Target="https://www.bl.uk/childrens-books/activities/creative-campaigns?utm_medium=email&amp;utm_source=govdelivery"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tmp"/><Relationship Id="rId4" Type="http://schemas.openxmlformats.org/officeDocument/2006/relationships/image" Target="../media/image37.tmp"/></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40020" y="879188"/>
            <a:ext cx="6894777" cy="3539430"/>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To explore English at MRPS</a:t>
            </a:r>
          </a:p>
          <a:p>
            <a:pPr marL="285750" indent="-285750">
              <a:buFont typeface="Arial" panose="020B0604020202020204" pitchFamily="34" charset="0"/>
              <a:buChar char="•"/>
            </a:pPr>
            <a:r>
              <a:rPr lang="en-GB" sz="2800" dirty="0" smtClean="0"/>
              <a:t>To share long term planning and progression documents.</a:t>
            </a:r>
          </a:p>
          <a:p>
            <a:pPr marL="285750" indent="-285750">
              <a:buFont typeface="Arial" panose="020B0604020202020204" pitchFamily="34" charset="0"/>
              <a:buChar char="•"/>
            </a:pPr>
            <a:r>
              <a:rPr lang="en-GB" sz="2800" dirty="0" smtClean="0"/>
              <a:t>To explore the updated Reading Framework 2023</a:t>
            </a:r>
          </a:p>
          <a:p>
            <a:pPr marL="285750" indent="-285750">
              <a:buFont typeface="Arial" panose="020B0604020202020204" pitchFamily="34" charset="0"/>
              <a:buChar char="•"/>
            </a:pPr>
            <a:r>
              <a:rPr lang="en-GB" sz="2800" dirty="0"/>
              <a:t>self evaluation &amp; reading actions.</a:t>
            </a:r>
            <a:endParaRPr lang="en-GB" sz="2800" dirty="0" smtClean="0"/>
          </a:p>
          <a:p>
            <a:pPr marL="285750" indent="-285750">
              <a:buFont typeface="Arial" panose="020B0604020202020204" pitchFamily="34" charset="0"/>
              <a:buChar char="•"/>
            </a:pPr>
            <a:r>
              <a:rPr lang="en-GB" sz="2800" dirty="0" smtClean="0"/>
              <a:t>To signpost teachers to Reading for Pleasure research - website</a:t>
            </a:r>
          </a:p>
        </p:txBody>
      </p:sp>
      <p:sp>
        <p:nvSpPr>
          <p:cNvPr id="2" name="Rectangle 1"/>
          <p:cNvSpPr/>
          <p:nvPr/>
        </p:nvSpPr>
        <p:spPr>
          <a:xfrm>
            <a:off x="5438442" y="-39597"/>
            <a:ext cx="5621732"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Session </a:t>
            </a:r>
            <a:r>
              <a:rPr lang="en-US" sz="5400" dirty="0">
                <a:ln w="0"/>
                <a:solidFill>
                  <a:schemeClr val="accent1"/>
                </a:solidFill>
                <a:effectLst>
                  <a:outerShdw blurRad="38100" dist="25400" dir="5400000" algn="ctr" rotWithShape="0">
                    <a:srgbClr val="6E747A">
                      <a:alpha val="43000"/>
                    </a:srgbClr>
                  </a:outerShdw>
                </a:effectLst>
              </a:rPr>
              <a:t>o</a:t>
            </a:r>
            <a:r>
              <a:rPr lang="en-US" sz="5400" b="0" cap="none" spc="0" dirty="0" smtClean="0">
                <a:ln w="0"/>
                <a:solidFill>
                  <a:schemeClr val="accent1"/>
                </a:solidFill>
                <a:effectLst>
                  <a:outerShdw blurRad="38100" dist="25400" dir="5400000" algn="ctr" rotWithShape="0">
                    <a:srgbClr val="6E747A">
                      <a:alpha val="43000"/>
                    </a:srgbClr>
                  </a:outerShdw>
                </a:effectLst>
              </a:rPr>
              <a:t>bjectives: </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351088" y="5373253"/>
            <a:ext cx="6096000" cy="1200329"/>
          </a:xfrm>
          <a:prstGeom prst="rect">
            <a:avLst/>
          </a:prstGeom>
        </p:spPr>
        <p:txBody>
          <a:bodyPr>
            <a:spAutoFit/>
          </a:bodyPr>
          <a:lstStyle/>
          <a:p>
            <a:pPr marL="285750" indent="-285750">
              <a:buFont typeface="Arial" panose="020B0604020202020204" pitchFamily="34" charset="0"/>
              <a:buChar char="•"/>
            </a:pPr>
            <a:r>
              <a:rPr lang="en-GB" dirty="0"/>
              <a:t>Nikki – LW</a:t>
            </a:r>
          </a:p>
          <a:p>
            <a:pPr marL="285750" indent="-285750">
              <a:buFont typeface="Arial" panose="020B0604020202020204" pitchFamily="34" charset="0"/>
              <a:buChar char="•"/>
            </a:pPr>
            <a:r>
              <a:rPr lang="en-GB" dirty="0"/>
              <a:t>Renee – KS2</a:t>
            </a:r>
          </a:p>
          <a:p>
            <a:pPr marL="285750" indent="-285750">
              <a:buFont typeface="Arial" panose="020B0604020202020204" pitchFamily="34" charset="0"/>
              <a:buChar char="•"/>
            </a:pPr>
            <a:r>
              <a:rPr lang="en-GB" dirty="0"/>
              <a:t>Research - Reading for pleasure/updated reading framework </a:t>
            </a:r>
          </a:p>
          <a:p>
            <a:pPr marL="285750" indent="-285750">
              <a:buFont typeface="Arial" panose="020B0604020202020204" pitchFamily="34" charset="0"/>
              <a:buChar char="•"/>
            </a:pPr>
            <a:r>
              <a:rPr lang="en-GB" dirty="0"/>
              <a:t>What’s next? Theory to practice</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22" y="278543"/>
            <a:ext cx="5006198" cy="5094709"/>
          </a:xfrm>
          <a:prstGeom prst="rect">
            <a:avLst/>
          </a:prstGeom>
        </p:spPr>
      </p:pic>
    </p:spTree>
    <p:extLst>
      <p:ext uri="{BB962C8B-B14F-4D97-AF65-F5344CB8AC3E}">
        <p14:creationId xmlns:p14="http://schemas.microsoft.com/office/powerpoint/2010/main" val="2907105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2280" y="55137"/>
            <a:ext cx="763632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Why does reading matter?</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014" y="1359902"/>
            <a:ext cx="6615349" cy="4788810"/>
          </a:xfrm>
          <a:prstGeom prst="rect">
            <a:avLst/>
          </a:prstGeom>
        </p:spPr>
      </p:pic>
      <p:sp>
        <p:nvSpPr>
          <p:cNvPr id="4" name="Rectangle 3"/>
          <p:cNvSpPr/>
          <p:nvPr/>
        </p:nvSpPr>
        <p:spPr>
          <a:xfrm>
            <a:off x="1089890" y="6268537"/>
            <a:ext cx="5874328" cy="307777"/>
          </a:xfrm>
          <a:prstGeom prst="rect">
            <a:avLst/>
          </a:prstGeom>
        </p:spPr>
        <p:txBody>
          <a:bodyPr wrap="square">
            <a:spAutoFit/>
          </a:bodyPr>
          <a:lstStyle/>
          <a:p>
            <a:r>
              <a:rPr lang="en-GB" sz="1400" b="1" i="1" dirty="0"/>
              <a:t>Gough and </a:t>
            </a:r>
            <a:r>
              <a:rPr lang="en-GB" sz="1400" b="1" i="1" dirty="0" err="1"/>
              <a:t>Tunmer’s</a:t>
            </a:r>
            <a:r>
              <a:rPr lang="en-GB" sz="1400" b="1" i="1" dirty="0"/>
              <a:t> original description of the Simple View of </a:t>
            </a:r>
            <a:r>
              <a:rPr lang="en-GB" sz="1400" b="1" i="1" dirty="0" smtClean="0"/>
              <a:t>Reading 1986</a:t>
            </a:r>
            <a:endParaRPr lang="en-GB" sz="1400" b="1" i="1" dirty="0"/>
          </a:p>
        </p:txBody>
      </p:sp>
      <p:sp>
        <p:nvSpPr>
          <p:cNvPr id="5" name="Right Arrow 4"/>
          <p:cNvSpPr/>
          <p:nvPr/>
        </p:nvSpPr>
        <p:spPr>
          <a:xfrm>
            <a:off x="5070763" y="1440872"/>
            <a:ext cx="3408219" cy="341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6964218" y="3583435"/>
            <a:ext cx="1339273" cy="28660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TextBox 7"/>
          <p:cNvSpPr txBox="1"/>
          <p:nvPr/>
        </p:nvSpPr>
        <p:spPr>
          <a:xfrm>
            <a:off x="8478982" y="3094182"/>
            <a:ext cx="3349061" cy="341632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Small window</a:t>
            </a:r>
          </a:p>
          <a:p>
            <a:pPr marL="285750" indent="-285750">
              <a:buFont typeface="Arial" panose="020B0604020202020204" pitchFamily="34" charset="0"/>
              <a:buChar char="•"/>
            </a:pPr>
            <a:r>
              <a:rPr lang="en-GB" dirty="0" smtClean="0"/>
              <a:t>Rapid progress for reading words in KEY</a:t>
            </a:r>
          </a:p>
          <a:p>
            <a:pPr marL="285750" indent="-285750">
              <a:buFont typeface="Arial" panose="020B0604020202020204" pitchFamily="34" charset="0"/>
              <a:buChar char="•"/>
            </a:pPr>
            <a:r>
              <a:rPr lang="en-GB" dirty="0" smtClean="0"/>
              <a:t>Phonics</a:t>
            </a:r>
          </a:p>
          <a:p>
            <a:pPr marL="285750" indent="-285750">
              <a:buFont typeface="Arial" panose="020B0604020202020204" pitchFamily="34" charset="0"/>
              <a:buChar char="•"/>
            </a:pPr>
            <a:r>
              <a:rPr lang="en-GB" dirty="0" smtClean="0"/>
              <a:t>DFE ambition- “all children to be reading by the end of YEAR one, or at the very latest, end of year two.”</a:t>
            </a:r>
          </a:p>
          <a:p>
            <a:pPr marL="285750" indent="-285750">
              <a:buFont typeface="Arial" panose="020B0604020202020204" pitchFamily="34" charset="0"/>
              <a:buChar char="•"/>
            </a:pPr>
            <a:r>
              <a:rPr lang="en-GB" dirty="0" smtClean="0"/>
              <a:t>Access the curriculum</a:t>
            </a:r>
          </a:p>
          <a:p>
            <a:pPr marL="285750" indent="-285750">
              <a:buFont typeface="Arial" panose="020B0604020202020204" pitchFamily="34" charset="0"/>
              <a:buChar char="•"/>
            </a:pPr>
            <a:r>
              <a:rPr lang="en-GB" dirty="0" smtClean="0"/>
              <a:t>Content more challenging</a:t>
            </a:r>
          </a:p>
          <a:p>
            <a:pPr marL="285750" indent="-285750">
              <a:buFont typeface="Arial" panose="020B0604020202020204" pitchFamily="34" charset="0"/>
              <a:buChar char="•"/>
            </a:pPr>
            <a:r>
              <a:rPr lang="en-GB" b="1" dirty="0" smtClean="0">
                <a:solidFill>
                  <a:srgbClr val="FF0000"/>
                </a:solidFill>
              </a:rPr>
              <a:t>Rapid agenda to get </a:t>
            </a:r>
            <a:r>
              <a:rPr lang="en-GB" b="1" dirty="0" err="1" smtClean="0">
                <a:solidFill>
                  <a:srgbClr val="FF0000"/>
                </a:solidFill>
              </a:rPr>
              <a:t>chn</a:t>
            </a:r>
            <a:r>
              <a:rPr lang="en-GB" b="1" dirty="0" smtClean="0">
                <a:solidFill>
                  <a:srgbClr val="FF0000"/>
                </a:solidFill>
              </a:rPr>
              <a:t> to understand vocab</a:t>
            </a:r>
          </a:p>
        </p:txBody>
      </p:sp>
      <p:sp>
        <p:nvSpPr>
          <p:cNvPr id="9" name="TextBox 8"/>
          <p:cNvSpPr txBox="1"/>
          <p:nvPr/>
        </p:nvSpPr>
        <p:spPr>
          <a:xfrm>
            <a:off x="8654473" y="978467"/>
            <a:ext cx="3349061" cy="1200329"/>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solidFill>
                  <a:srgbClr val="FF0000"/>
                </a:solidFill>
              </a:rPr>
              <a:t>Slower</a:t>
            </a:r>
          </a:p>
          <a:p>
            <a:pPr marL="285750" indent="-285750">
              <a:buFont typeface="Arial" panose="020B0604020202020204" pitchFamily="34" charset="0"/>
              <a:buChar char="•"/>
            </a:pPr>
            <a:r>
              <a:rPr lang="en-GB" b="1" dirty="0" smtClean="0">
                <a:solidFill>
                  <a:srgbClr val="FF0000"/>
                </a:solidFill>
              </a:rPr>
              <a:t>Develops over time</a:t>
            </a:r>
          </a:p>
          <a:p>
            <a:pPr marL="285750" indent="-285750">
              <a:buFont typeface="Arial" panose="020B0604020202020204" pitchFamily="34" charset="0"/>
              <a:buChar char="•"/>
            </a:pPr>
            <a:r>
              <a:rPr lang="en-GB" b="1" dirty="0" smtClean="0">
                <a:solidFill>
                  <a:srgbClr val="FF0000"/>
                </a:solidFill>
              </a:rPr>
              <a:t>Experiences</a:t>
            </a:r>
          </a:p>
          <a:p>
            <a:pPr marL="285750" indent="-285750">
              <a:buFont typeface="Arial" panose="020B0604020202020204" pitchFamily="34" charset="0"/>
              <a:buChar char="•"/>
            </a:pPr>
            <a:endParaRPr lang="en-GB" b="1" dirty="0" smtClean="0">
              <a:solidFill>
                <a:srgbClr val="FF0000"/>
              </a:solidFill>
            </a:endParaRPr>
          </a:p>
        </p:txBody>
      </p:sp>
    </p:spTree>
    <p:extLst>
      <p:ext uri="{BB962C8B-B14F-4D97-AF65-F5344CB8AC3E}">
        <p14:creationId xmlns:p14="http://schemas.microsoft.com/office/powerpoint/2010/main" val="1206622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2161" y="55137"/>
            <a:ext cx="383656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Early reading</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50" y="1219453"/>
            <a:ext cx="4962831" cy="1810074"/>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19" y="3270513"/>
            <a:ext cx="4206971" cy="3121302"/>
          </a:xfrm>
          <a:prstGeom prst="rect">
            <a:avLst/>
          </a:prstGeom>
        </p:spPr>
      </p:pic>
    </p:spTree>
    <p:extLst>
      <p:ext uri="{BB962C8B-B14F-4D97-AF65-F5344CB8AC3E}">
        <p14:creationId xmlns:p14="http://schemas.microsoft.com/office/powerpoint/2010/main" val="984642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79231318"/>
              </p:ext>
            </p:extLst>
          </p:nvPr>
        </p:nvGraphicFramePr>
        <p:xfrm>
          <a:off x="223076" y="354801"/>
          <a:ext cx="6454371" cy="6213654"/>
        </p:xfrm>
        <a:graphic>
          <a:graphicData uri="http://schemas.openxmlformats.org/drawingml/2006/table">
            <a:tbl>
              <a:tblPr firstRow="1" bandRow="1">
                <a:tableStyleId>{5940675A-B579-460E-94D1-54222C63F5DA}</a:tableStyleId>
              </a:tblPr>
              <a:tblGrid>
                <a:gridCol w="6454371">
                  <a:extLst>
                    <a:ext uri="{9D8B030D-6E8A-4147-A177-3AD203B41FA5}">
                      <a16:colId xmlns:a16="http://schemas.microsoft.com/office/drawing/2014/main" val="1807451353"/>
                    </a:ext>
                  </a:extLst>
                </a:gridCol>
              </a:tblGrid>
              <a:tr h="318727">
                <a:tc>
                  <a:txBody>
                    <a:bodyPr/>
                    <a:lstStyle/>
                    <a:p>
                      <a:pPr algn="ctr"/>
                      <a:r>
                        <a:rPr lang="en-GB" sz="1200" dirty="0" smtClean="0">
                          <a:latin typeface="Century Gothic" panose="020B0502020202020204" pitchFamily="34" charset="0"/>
                        </a:rPr>
                        <a:t>Aims</a:t>
                      </a:r>
                      <a:endParaRPr lang="en-GB" sz="1200" dirty="0">
                        <a:latin typeface="Century Gothic" panose="020B0502020202020204" pitchFamily="34" charset="0"/>
                      </a:endParaRPr>
                    </a:p>
                  </a:txBody>
                  <a:tcPr/>
                </a:tc>
                <a:extLst>
                  <a:ext uri="{0D108BD9-81ED-4DB2-BD59-A6C34878D82A}">
                    <a16:rowId xmlns:a16="http://schemas.microsoft.com/office/drawing/2014/main" val="2817509997"/>
                  </a:ext>
                </a:extLst>
              </a:tr>
              <a:tr h="834206">
                <a:tc>
                  <a:txBody>
                    <a:bodyPr/>
                    <a:lstStyle/>
                    <a:p>
                      <a:endParaRPr lang="en-GB" sz="1200" b="1" i="0" dirty="0">
                        <a:solidFill>
                          <a:srgbClr val="FF0000"/>
                        </a:solidFill>
                      </a:endParaRPr>
                    </a:p>
                  </a:txBody>
                  <a:tcPr/>
                </a:tc>
                <a:extLst>
                  <a:ext uri="{0D108BD9-81ED-4DB2-BD59-A6C34878D82A}">
                    <a16:rowId xmlns:a16="http://schemas.microsoft.com/office/drawing/2014/main" val="4262967611"/>
                  </a:ext>
                </a:extLst>
              </a:tr>
              <a:tr h="641386">
                <a:tc>
                  <a:txBody>
                    <a:bodyPr/>
                    <a:lstStyle/>
                    <a:p>
                      <a:endParaRPr lang="en-GB" sz="1200" b="1" i="1" baseline="0" dirty="0" smtClean="0">
                        <a:solidFill>
                          <a:srgbClr val="FF0000"/>
                        </a:solidFill>
                      </a:endParaRPr>
                    </a:p>
                  </a:txBody>
                  <a:tcPr/>
                </a:tc>
                <a:extLst>
                  <a:ext uri="{0D108BD9-81ED-4DB2-BD59-A6C34878D82A}">
                    <a16:rowId xmlns:a16="http://schemas.microsoft.com/office/drawing/2014/main" val="2380648117"/>
                  </a:ext>
                </a:extLst>
              </a:tr>
              <a:tr h="1204964">
                <a:tc>
                  <a:txBody>
                    <a:bodyPr/>
                    <a:lstStyle/>
                    <a:p>
                      <a:endParaRPr lang="en-GB" sz="1200" dirty="0"/>
                    </a:p>
                  </a:txBody>
                  <a:tcPr/>
                </a:tc>
                <a:extLst>
                  <a:ext uri="{0D108BD9-81ED-4DB2-BD59-A6C34878D82A}">
                    <a16:rowId xmlns:a16="http://schemas.microsoft.com/office/drawing/2014/main" val="53464900"/>
                  </a:ext>
                </a:extLst>
              </a:tr>
              <a:tr h="641386">
                <a:tc>
                  <a:txBody>
                    <a:bodyPr/>
                    <a:lstStyle/>
                    <a:p>
                      <a:endParaRPr lang="en-GB" sz="1200" dirty="0"/>
                    </a:p>
                  </a:txBody>
                  <a:tcPr/>
                </a:tc>
                <a:extLst>
                  <a:ext uri="{0D108BD9-81ED-4DB2-BD59-A6C34878D82A}">
                    <a16:rowId xmlns:a16="http://schemas.microsoft.com/office/drawing/2014/main" val="4100470893"/>
                  </a:ext>
                </a:extLst>
              </a:tr>
              <a:tr h="641386">
                <a:tc>
                  <a:txBody>
                    <a:bodyPr/>
                    <a:lstStyle/>
                    <a:p>
                      <a:endParaRPr lang="en-GB" sz="1200" b="1" i="1" dirty="0">
                        <a:solidFill>
                          <a:srgbClr val="FF0000"/>
                        </a:solidFill>
                      </a:endParaRPr>
                    </a:p>
                  </a:txBody>
                  <a:tcPr/>
                </a:tc>
                <a:extLst>
                  <a:ext uri="{0D108BD9-81ED-4DB2-BD59-A6C34878D82A}">
                    <a16:rowId xmlns:a16="http://schemas.microsoft.com/office/drawing/2014/main" val="2693901919"/>
                  </a:ext>
                </a:extLst>
              </a:tr>
              <a:tr h="648827">
                <a:tc>
                  <a:txBody>
                    <a:bodyPr/>
                    <a:lstStyle/>
                    <a:p>
                      <a:endParaRPr lang="en-GB" sz="1200" b="1" i="1" dirty="0">
                        <a:solidFill>
                          <a:srgbClr val="FF0000"/>
                        </a:solidFill>
                      </a:endParaRPr>
                    </a:p>
                  </a:txBody>
                  <a:tcPr/>
                </a:tc>
                <a:extLst>
                  <a:ext uri="{0D108BD9-81ED-4DB2-BD59-A6C34878D82A}">
                    <a16:rowId xmlns:a16="http://schemas.microsoft.com/office/drawing/2014/main" val="4143632831"/>
                  </a:ext>
                </a:extLst>
              </a:tr>
              <a:tr h="641386">
                <a:tc>
                  <a:txBody>
                    <a:bodyPr/>
                    <a:lstStyle/>
                    <a:p>
                      <a:endParaRPr lang="en-GB" sz="1200" b="1" i="1" dirty="0">
                        <a:solidFill>
                          <a:srgbClr val="FF0000"/>
                        </a:solidFill>
                      </a:endParaRPr>
                    </a:p>
                  </a:txBody>
                  <a:tcPr/>
                </a:tc>
                <a:extLst>
                  <a:ext uri="{0D108BD9-81ED-4DB2-BD59-A6C34878D82A}">
                    <a16:rowId xmlns:a16="http://schemas.microsoft.com/office/drawing/2014/main" val="1088967280"/>
                  </a:ext>
                </a:extLst>
              </a:tr>
              <a:tr h="641386">
                <a:tc>
                  <a:txBody>
                    <a:bodyPr/>
                    <a:lstStyle/>
                    <a:p>
                      <a:endParaRPr lang="en-GB" sz="1200" dirty="0"/>
                    </a:p>
                  </a:txBody>
                  <a:tcPr/>
                </a:tc>
                <a:extLst>
                  <a:ext uri="{0D108BD9-81ED-4DB2-BD59-A6C34878D82A}">
                    <a16:rowId xmlns:a16="http://schemas.microsoft.com/office/drawing/2014/main" val="1248816899"/>
                  </a:ext>
                </a:extLst>
              </a:tr>
            </a:tbl>
          </a:graphicData>
        </a:graphic>
      </p:graphicFrame>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339" y="354801"/>
            <a:ext cx="5017831" cy="851838"/>
          </a:xfrm>
          <a:prstGeom prst="rect">
            <a:avLst/>
          </a:prstGeom>
        </p:spPr>
      </p:pic>
      <p:sp>
        <p:nvSpPr>
          <p:cNvPr id="2" name="Rectangle 1"/>
          <p:cNvSpPr/>
          <p:nvPr/>
        </p:nvSpPr>
        <p:spPr>
          <a:xfrm>
            <a:off x="255103" y="683756"/>
            <a:ext cx="6096000" cy="830997"/>
          </a:xfrm>
          <a:prstGeom prst="rect">
            <a:avLst/>
          </a:prstGeom>
        </p:spPr>
        <p:txBody>
          <a:bodyPr>
            <a:spAutoFit/>
          </a:bodyPr>
          <a:lstStyle/>
          <a:p>
            <a:r>
              <a:rPr lang="en-GB" sz="1200" dirty="0"/>
              <a:t>To help schools to meet the expectations set out in the Early Years Foundation Stage (EYFS) statutory framework and the national curriculum. </a:t>
            </a:r>
            <a:r>
              <a:rPr lang="en-GB" sz="1200" b="1" i="1" dirty="0"/>
              <a:t>It aligns with Ofsted’s Education Inspection Framework.</a:t>
            </a:r>
          </a:p>
          <a:p>
            <a:r>
              <a:rPr lang="en-GB" sz="1200" b="1" dirty="0">
                <a:solidFill>
                  <a:srgbClr val="FF0000"/>
                </a:solidFill>
              </a:rPr>
              <a:t>Importance of talk, stories, </a:t>
            </a:r>
            <a:r>
              <a:rPr lang="en-GB" sz="1200" b="1" dirty="0" err="1">
                <a:solidFill>
                  <a:srgbClr val="FF0000"/>
                </a:solidFill>
              </a:rPr>
              <a:t>devolping</a:t>
            </a:r>
            <a:r>
              <a:rPr lang="en-GB" sz="1200" b="1" dirty="0">
                <a:solidFill>
                  <a:srgbClr val="FF0000"/>
                </a:solidFill>
              </a:rPr>
              <a:t> </a:t>
            </a:r>
            <a:r>
              <a:rPr lang="en-GB" sz="1200" b="1" dirty="0" err="1">
                <a:solidFill>
                  <a:srgbClr val="FF0000"/>
                </a:solidFill>
              </a:rPr>
              <a:t>voacb</a:t>
            </a:r>
            <a:r>
              <a:rPr lang="en-GB" sz="1200" b="1" dirty="0">
                <a:solidFill>
                  <a:srgbClr val="FF0000"/>
                </a:solidFill>
              </a:rPr>
              <a:t> in EY</a:t>
            </a:r>
          </a:p>
        </p:txBody>
      </p:sp>
      <p:sp>
        <p:nvSpPr>
          <p:cNvPr id="4" name="Rectangle 3"/>
          <p:cNvSpPr/>
          <p:nvPr/>
        </p:nvSpPr>
        <p:spPr>
          <a:xfrm>
            <a:off x="279951" y="1514753"/>
            <a:ext cx="6096000" cy="461665"/>
          </a:xfrm>
          <a:prstGeom prst="rect">
            <a:avLst/>
          </a:prstGeom>
        </p:spPr>
        <p:txBody>
          <a:bodyPr>
            <a:spAutoFit/>
          </a:bodyPr>
          <a:lstStyle/>
          <a:p>
            <a:r>
              <a:rPr lang="en-GB" sz="1200" dirty="0"/>
              <a:t>Guidance about how reading should be taught in primary schools through </a:t>
            </a:r>
            <a:r>
              <a:rPr lang="en-GB" sz="1200" b="1" i="1" dirty="0">
                <a:solidFill>
                  <a:srgbClr val="FF0000"/>
                </a:solidFill>
              </a:rPr>
              <a:t>systematic phonics, talk, stories time, poetry, reading environment</a:t>
            </a:r>
          </a:p>
        </p:txBody>
      </p:sp>
      <p:sp>
        <p:nvSpPr>
          <p:cNvPr id="5" name="Rectangle 4"/>
          <p:cNvSpPr/>
          <p:nvPr/>
        </p:nvSpPr>
        <p:spPr>
          <a:xfrm>
            <a:off x="173381" y="2218035"/>
            <a:ext cx="5553483" cy="1200329"/>
          </a:xfrm>
          <a:prstGeom prst="rect">
            <a:avLst/>
          </a:prstGeom>
        </p:spPr>
        <p:txBody>
          <a:bodyPr wrap="square">
            <a:spAutoFit/>
          </a:bodyPr>
          <a:lstStyle/>
          <a:p>
            <a:r>
              <a:rPr lang="en-GB" sz="1200" dirty="0"/>
              <a:t>Set out some of the research underpinning the importance of talk, stories and systematic synthetic phonics (SSP) in Reception. </a:t>
            </a:r>
          </a:p>
          <a:p>
            <a:endParaRPr lang="en-GB" sz="1200" dirty="0"/>
          </a:p>
          <a:p>
            <a:r>
              <a:rPr lang="en-GB" sz="1200" dirty="0"/>
              <a:t>The importance of ‘fidelity to the programme’ in phonics.</a:t>
            </a:r>
          </a:p>
          <a:p>
            <a:endParaRPr lang="en-GB" sz="1200" dirty="0"/>
          </a:p>
          <a:p>
            <a:r>
              <a:rPr lang="en-GB" sz="1200" dirty="0" err="1"/>
              <a:t>DfE’s</a:t>
            </a:r>
            <a:r>
              <a:rPr lang="en-GB" sz="1200" dirty="0"/>
              <a:t> evidence-informed position on the best way to teach reading</a:t>
            </a:r>
          </a:p>
        </p:txBody>
      </p:sp>
      <p:sp>
        <p:nvSpPr>
          <p:cNvPr id="7" name="Rectangle 6"/>
          <p:cNvSpPr/>
          <p:nvPr/>
        </p:nvSpPr>
        <p:spPr>
          <a:xfrm>
            <a:off x="255103" y="3447776"/>
            <a:ext cx="6096000" cy="523220"/>
          </a:xfrm>
          <a:prstGeom prst="rect">
            <a:avLst/>
          </a:prstGeom>
        </p:spPr>
        <p:txBody>
          <a:bodyPr>
            <a:spAutoFit/>
          </a:bodyPr>
          <a:lstStyle/>
          <a:p>
            <a:pPr lvl="0">
              <a:defRPr/>
            </a:pPr>
            <a:r>
              <a:rPr lang="en-GB" sz="1400" dirty="0"/>
              <a:t>Support schools to evaluate their teaching of reading from Reception to year 9 and to identify how to improve provision</a:t>
            </a:r>
          </a:p>
        </p:txBody>
      </p:sp>
      <p:sp>
        <p:nvSpPr>
          <p:cNvPr id="8" name="Rectangle 7"/>
          <p:cNvSpPr/>
          <p:nvPr/>
        </p:nvSpPr>
        <p:spPr>
          <a:xfrm>
            <a:off x="255103" y="3997315"/>
            <a:ext cx="6096000" cy="523220"/>
          </a:xfrm>
          <a:prstGeom prst="rect">
            <a:avLst/>
          </a:prstGeom>
        </p:spPr>
        <p:txBody>
          <a:bodyPr>
            <a:spAutoFit/>
          </a:bodyPr>
          <a:lstStyle/>
          <a:p>
            <a:pPr lvl="0">
              <a:defRPr/>
            </a:pPr>
            <a:r>
              <a:rPr lang="en-GB" sz="1400" dirty="0"/>
              <a:t>Provide practical support for high-quality teaching of SSP, </a:t>
            </a:r>
            <a:r>
              <a:rPr lang="en-GB" sz="1400" b="1" i="1" dirty="0">
                <a:solidFill>
                  <a:srgbClr val="FF0000"/>
                </a:solidFill>
              </a:rPr>
              <a:t>fluency</a:t>
            </a:r>
            <a:r>
              <a:rPr lang="en-GB" sz="1400" dirty="0"/>
              <a:t> and </a:t>
            </a:r>
            <a:r>
              <a:rPr lang="en-GB" sz="1400" b="1" dirty="0">
                <a:solidFill>
                  <a:srgbClr val="FF0000"/>
                </a:solidFill>
              </a:rPr>
              <a:t>comprehension</a:t>
            </a:r>
            <a:r>
              <a:rPr lang="en-GB" sz="1400" dirty="0"/>
              <a:t>, including </a:t>
            </a:r>
            <a:r>
              <a:rPr lang="en-GB" sz="1400" b="1" i="1" dirty="0">
                <a:solidFill>
                  <a:srgbClr val="FF0000"/>
                </a:solidFill>
              </a:rPr>
              <a:t>assessment, developing vocabulary, </a:t>
            </a:r>
          </a:p>
        </p:txBody>
      </p:sp>
      <p:sp>
        <p:nvSpPr>
          <p:cNvPr id="9" name="Rectangle 8"/>
          <p:cNvSpPr/>
          <p:nvPr/>
        </p:nvSpPr>
        <p:spPr>
          <a:xfrm>
            <a:off x="223076" y="4624077"/>
            <a:ext cx="6096000" cy="738664"/>
          </a:xfrm>
          <a:prstGeom prst="rect">
            <a:avLst/>
          </a:prstGeom>
        </p:spPr>
        <p:txBody>
          <a:bodyPr>
            <a:spAutoFit/>
          </a:bodyPr>
          <a:lstStyle/>
          <a:p>
            <a:r>
              <a:rPr lang="en-GB" sz="1400" dirty="0"/>
              <a:t>Importance of systematic phonics teaching for older pupils who are at risk of failing to learn to read because they cannot </a:t>
            </a:r>
            <a:r>
              <a:rPr lang="en-GB" sz="1400" b="1" i="1" dirty="0">
                <a:solidFill>
                  <a:srgbClr val="FF0000"/>
                </a:solidFill>
              </a:rPr>
              <a:t>decode/SEND/find it difficult to learn to read</a:t>
            </a:r>
          </a:p>
        </p:txBody>
      </p:sp>
      <p:sp>
        <p:nvSpPr>
          <p:cNvPr id="10" name="Rectangle 9"/>
          <p:cNvSpPr/>
          <p:nvPr/>
        </p:nvSpPr>
        <p:spPr>
          <a:xfrm>
            <a:off x="255103" y="5362741"/>
            <a:ext cx="6096000" cy="523220"/>
          </a:xfrm>
          <a:prstGeom prst="rect">
            <a:avLst/>
          </a:prstGeom>
        </p:spPr>
        <p:txBody>
          <a:bodyPr>
            <a:spAutoFit/>
          </a:bodyPr>
          <a:lstStyle/>
          <a:p>
            <a:r>
              <a:rPr lang="en-GB" sz="1400" dirty="0"/>
              <a:t>Support schools in motivating pupils to develop a love of reading</a:t>
            </a:r>
          </a:p>
          <a:p>
            <a:r>
              <a:rPr lang="en-GB" sz="1400" b="1" i="1" dirty="0">
                <a:solidFill>
                  <a:srgbClr val="FF0000"/>
                </a:solidFill>
              </a:rPr>
              <a:t>reading for pleasure - </a:t>
            </a:r>
          </a:p>
        </p:txBody>
      </p:sp>
      <p:sp>
        <p:nvSpPr>
          <p:cNvPr id="11" name="Rectangle 10"/>
          <p:cNvSpPr/>
          <p:nvPr/>
        </p:nvSpPr>
        <p:spPr>
          <a:xfrm>
            <a:off x="223076" y="6015822"/>
            <a:ext cx="6096000" cy="307777"/>
          </a:xfrm>
          <a:prstGeom prst="rect">
            <a:avLst/>
          </a:prstGeom>
        </p:spPr>
        <p:txBody>
          <a:bodyPr>
            <a:spAutoFit/>
          </a:bodyPr>
          <a:lstStyle/>
          <a:p>
            <a:r>
              <a:rPr lang="en-GB" sz="1400" dirty="0"/>
              <a:t>Support schools working with parents to help their children learn to read. </a:t>
            </a:r>
          </a:p>
        </p:txBody>
      </p:sp>
    </p:spTree>
    <p:extLst>
      <p:ext uri="{BB962C8B-B14F-4D97-AF65-F5344CB8AC3E}">
        <p14:creationId xmlns:p14="http://schemas.microsoft.com/office/powerpoint/2010/main" val="322275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5216" y="215653"/>
            <a:ext cx="3087040" cy="524063"/>
          </a:xfrm>
          <a:prstGeom prst="rect">
            <a:avLst/>
          </a:prstGeom>
        </p:spPr>
      </p:pic>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15" y="922067"/>
            <a:ext cx="11875493" cy="3321942"/>
          </a:xfrm>
          <a:prstGeom prst="rect">
            <a:avLst/>
          </a:prstGeom>
        </p:spPr>
      </p:pic>
    </p:spTree>
    <p:extLst>
      <p:ext uri="{BB962C8B-B14F-4D97-AF65-F5344CB8AC3E}">
        <p14:creationId xmlns:p14="http://schemas.microsoft.com/office/powerpoint/2010/main" val="2934186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7512" y="198281"/>
            <a:ext cx="4987599" cy="6423144"/>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44" y="198281"/>
            <a:ext cx="4510010" cy="4076355"/>
          </a:xfrm>
          <a:prstGeom prst="rect">
            <a:avLst/>
          </a:prstGeom>
        </p:spPr>
      </p:pic>
      <p:sp>
        <p:nvSpPr>
          <p:cNvPr id="7" name="Rectangle 6"/>
          <p:cNvSpPr/>
          <p:nvPr/>
        </p:nvSpPr>
        <p:spPr>
          <a:xfrm>
            <a:off x="663745" y="4537717"/>
            <a:ext cx="367600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Audit please</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34270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5216" y="215653"/>
            <a:ext cx="3087040" cy="524063"/>
          </a:xfrm>
          <a:prstGeom prst="rect">
            <a:avLst/>
          </a:prstGeom>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68" y="1157990"/>
            <a:ext cx="10833992" cy="3394132"/>
          </a:xfrm>
          <a:prstGeom prst="rect">
            <a:avLst/>
          </a:prstGeom>
        </p:spPr>
      </p:pic>
    </p:spTree>
    <p:extLst>
      <p:ext uri="{BB962C8B-B14F-4D97-AF65-F5344CB8AC3E}">
        <p14:creationId xmlns:p14="http://schemas.microsoft.com/office/powerpoint/2010/main" val="2515046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5216" y="215653"/>
            <a:ext cx="3087040" cy="524063"/>
          </a:xfrm>
          <a:prstGeom prst="rect">
            <a:avLst/>
          </a:prstGeom>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027" y="1296723"/>
            <a:ext cx="10775814" cy="3334912"/>
          </a:xfrm>
          <a:prstGeom prst="rect">
            <a:avLst/>
          </a:prstGeom>
        </p:spPr>
      </p:pic>
    </p:spTree>
    <p:extLst>
      <p:ext uri="{BB962C8B-B14F-4D97-AF65-F5344CB8AC3E}">
        <p14:creationId xmlns:p14="http://schemas.microsoft.com/office/powerpoint/2010/main" val="121541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5216" y="215653"/>
            <a:ext cx="3087040" cy="524063"/>
          </a:xfrm>
          <a:prstGeom prst="rect">
            <a:avLst/>
          </a:prstGeom>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12" y="1335228"/>
            <a:ext cx="11130413" cy="3296407"/>
          </a:xfrm>
          <a:prstGeom prst="rect">
            <a:avLst/>
          </a:prstGeom>
        </p:spPr>
      </p:pic>
    </p:spTree>
    <p:extLst>
      <p:ext uri="{BB962C8B-B14F-4D97-AF65-F5344CB8AC3E}">
        <p14:creationId xmlns:p14="http://schemas.microsoft.com/office/powerpoint/2010/main" val="3514831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5216" y="215653"/>
            <a:ext cx="3087040" cy="524063"/>
          </a:xfrm>
          <a:prstGeom prst="rect">
            <a:avLst/>
          </a:prstGeom>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079" y="924961"/>
            <a:ext cx="11180954" cy="3338926"/>
          </a:xfrm>
          <a:prstGeom prst="rect">
            <a:avLst/>
          </a:prstGeom>
        </p:spPr>
      </p:pic>
    </p:spTree>
    <p:extLst>
      <p:ext uri="{BB962C8B-B14F-4D97-AF65-F5344CB8AC3E}">
        <p14:creationId xmlns:p14="http://schemas.microsoft.com/office/powerpoint/2010/main" val="2887918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5216" y="215653"/>
            <a:ext cx="3087040" cy="524063"/>
          </a:xfrm>
          <a:prstGeom prst="rect">
            <a:avLst/>
          </a:prstGeom>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29" y="1208781"/>
            <a:ext cx="11276106" cy="3410622"/>
          </a:xfrm>
          <a:prstGeom prst="rect">
            <a:avLst/>
          </a:prstGeom>
        </p:spPr>
      </p:pic>
    </p:spTree>
    <p:extLst>
      <p:ext uri="{BB962C8B-B14F-4D97-AF65-F5344CB8AC3E}">
        <p14:creationId xmlns:p14="http://schemas.microsoft.com/office/powerpoint/2010/main" val="4064831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57948" y="1016513"/>
            <a:ext cx="2050703" cy="523220"/>
          </a:xfrm>
          <a:prstGeom prst="rect">
            <a:avLst/>
          </a:prstGeom>
          <a:noFill/>
        </p:spPr>
        <p:txBody>
          <a:bodyPr wrap="square" rtlCol="0">
            <a:spAutoFit/>
          </a:bodyPr>
          <a:lstStyle/>
          <a:p>
            <a:r>
              <a:rPr lang="en-GB" sz="2800" dirty="0" smtClean="0">
                <a:latin typeface="Century Gothic" panose="020B0502020202020204" pitchFamily="34" charset="0"/>
              </a:rPr>
              <a:t>You said…</a:t>
            </a:r>
            <a:endParaRPr lang="en-GB" sz="2800" dirty="0">
              <a:latin typeface="Century Gothic" panose="020B0502020202020204" pitchFamily="34"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1126" y="1790436"/>
            <a:ext cx="3760589" cy="3114436"/>
          </a:xfrm>
          <a:prstGeom prst="rect">
            <a:avLst/>
          </a:prstGeom>
        </p:spPr>
      </p:pic>
      <p:sp>
        <p:nvSpPr>
          <p:cNvPr id="3" name="Oval Callout 2"/>
          <p:cNvSpPr/>
          <p:nvPr/>
        </p:nvSpPr>
        <p:spPr>
          <a:xfrm>
            <a:off x="212439" y="225976"/>
            <a:ext cx="4239490" cy="900338"/>
          </a:xfrm>
          <a:prstGeom prst="wedgeEllipseCallout">
            <a:avLst>
              <a:gd name="adj1" fmla="val 47939"/>
              <a:gd name="adj2" fmla="val 76962"/>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Reading is good - can we improve reading for pleasure?</a:t>
            </a:r>
            <a:endParaRPr lang="en-GB" dirty="0"/>
          </a:p>
        </p:txBody>
      </p:sp>
      <p:sp>
        <p:nvSpPr>
          <p:cNvPr id="5" name="Oval Callout 4"/>
          <p:cNvSpPr/>
          <p:nvPr/>
        </p:nvSpPr>
        <p:spPr>
          <a:xfrm>
            <a:off x="302958" y="1325366"/>
            <a:ext cx="3624810" cy="1196161"/>
          </a:xfrm>
          <a:prstGeom prst="wedgeEllipseCallout">
            <a:avLst>
              <a:gd name="adj1" fmla="val 65617"/>
              <a:gd name="adj2" fmla="val 33224"/>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Reading records needs to be consistent</a:t>
            </a:r>
            <a:endParaRPr lang="en-GB" dirty="0"/>
          </a:p>
        </p:txBody>
      </p:sp>
      <p:sp>
        <p:nvSpPr>
          <p:cNvPr id="6" name="Oval Callout 5"/>
          <p:cNvSpPr/>
          <p:nvPr/>
        </p:nvSpPr>
        <p:spPr>
          <a:xfrm>
            <a:off x="212439" y="2676211"/>
            <a:ext cx="4239490" cy="981390"/>
          </a:xfrm>
          <a:prstGeom prst="wedgeEllipseCallout">
            <a:avLst>
              <a:gd name="adj1" fmla="val 63407"/>
              <a:gd name="adj2" fmla="val 29486"/>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Guided reading – do we need all the groups?</a:t>
            </a:r>
            <a:endParaRPr lang="en-GB" dirty="0"/>
          </a:p>
        </p:txBody>
      </p:sp>
      <p:sp>
        <p:nvSpPr>
          <p:cNvPr id="7" name="Oval Callout 6"/>
          <p:cNvSpPr/>
          <p:nvPr/>
        </p:nvSpPr>
        <p:spPr>
          <a:xfrm>
            <a:off x="7714670" y="133874"/>
            <a:ext cx="4156363" cy="1277456"/>
          </a:xfrm>
          <a:prstGeom prst="wedgeEllipseCallout">
            <a:avLst>
              <a:gd name="adj1" fmla="val -68466"/>
              <a:gd name="adj2" fmla="val 79930"/>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It would be good to know and understand steps in progression in writing.</a:t>
            </a:r>
            <a:endParaRPr lang="en-GB" dirty="0"/>
          </a:p>
        </p:txBody>
      </p:sp>
      <p:sp>
        <p:nvSpPr>
          <p:cNvPr id="9" name="Oval Callout 8"/>
          <p:cNvSpPr/>
          <p:nvPr/>
        </p:nvSpPr>
        <p:spPr>
          <a:xfrm>
            <a:off x="8369296" y="1554440"/>
            <a:ext cx="3816927" cy="1270054"/>
          </a:xfrm>
          <a:prstGeom prst="wedgeEllipseCallout">
            <a:avLst>
              <a:gd name="adj1" fmla="val -70867"/>
              <a:gd name="adj2" fmla="val -6056"/>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Big write is good. Creates a portfolio of high quality writing. Shows progress.</a:t>
            </a:r>
            <a:endParaRPr lang="en-GB" dirty="0"/>
          </a:p>
        </p:txBody>
      </p:sp>
      <p:sp>
        <p:nvSpPr>
          <p:cNvPr id="10" name="Oval Callout 9"/>
          <p:cNvSpPr/>
          <p:nvPr/>
        </p:nvSpPr>
        <p:spPr>
          <a:xfrm>
            <a:off x="8375073" y="2923257"/>
            <a:ext cx="3816927" cy="1233108"/>
          </a:xfrm>
          <a:prstGeom prst="wedgeEllipseCallout">
            <a:avLst>
              <a:gd name="adj1" fmla="val -69416"/>
              <a:gd name="adj2" fmla="val -26500"/>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Is writing inspiring enough? Are the children writing at GD? How can we get them there?</a:t>
            </a:r>
            <a:endParaRPr lang="en-GB" dirty="0"/>
          </a:p>
        </p:txBody>
      </p:sp>
      <p:sp>
        <p:nvSpPr>
          <p:cNvPr id="11" name="Oval Callout 10"/>
          <p:cNvSpPr/>
          <p:nvPr/>
        </p:nvSpPr>
        <p:spPr>
          <a:xfrm>
            <a:off x="8375073" y="4274101"/>
            <a:ext cx="3816927" cy="1233108"/>
          </a:xfrm>
          <a:prstGeom prst="wedgeEllipseCallout">
            <a:avLst>
              <a:gd name="adj1" fmla="val -69416"/>
              <a:gd name="adj2" fmla="val -26500"/>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t>We need an approach to whole school writing, high quality texts to bring the writing to life – write for pleasure.</a:t>
            </a:r>
            <a:endParaRPr lang="en-GB" sz="1400" dirty="0"/>
          </a:p>
        </p:txBody>
      </p:sp>
      <p:sp>
        <p:nvSpPr>
          <p:cNvPr id="12" name="Oval Callout 11"/>
          <p:cNvSpPr/>
          <p:nvPr/>
        </p:nvSpPr>
        <p:spPr>
          <a:xfrm>
            <a:off x="8253843" y="5624892"/>
            <a:ext cx="3816927" cy="1233108"/>
          </a:xfrm>
          <a:prstGeom prst="wedgeEllipseCallout">
            <a:avLst>
              <a:gd name="adj1" fmla="val -77885"/>
              <a:gd name="adj2" fmla="val -91666"/>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We need variety in English. Drama, T4W games…</a:t>
            </a:r>
            <a:endParaRPr lang="en-GB" dirty="0"/>
          </a:p>
        </p:txBody>
      </p:sp>
      <p:sp>
        <p:nvSpPr>
          <p:cNvPr id="13" name="Oval Callout 12"/>
          <p:cNvSpPr/>
          <p:nvPr/>
        </p:nvSpPr>
        <p:spPr>
          <a:xfrm>
            <a:off x="122038" y="3783406"/>
            <a:ext cx="4239490" cy="1121466"/>
          </a:xfrm>
          <a:prstGeom prst="wedgeEllipseCallout">
            <a:avLst>
              <a:gd name="adj1" fmla="val 63407"/>
              <a:gd name="adj2" fmla="val 29486"/>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600" dirty="0" smtClean="0"/>
          </a:p>
          <a:p>
            <a:pPr algn="ctr"/>
            <a:r>
              <a:rPr lang="en-GB" sz="1600" dirty="0" smtClean="0"/>
              <a:t>Inconsistency in handwriting expectations:</a:t>
            </a:r>
          </a:p>
          <a:p>
            <a:pPr marL="285750" indent="-285750">
              <a:buFont typeface="Arial" panose="020B0604020202020204" pitchFamily="34" charset="0"/>
              <a:buChar char="•"/>
            </a:pPr>
            <a:r>
              <a:rPr lang="en-GB" sz="1600" dirty="0" smtClean="0">
                <a:solidFill>
                  <a:srgbClr val="FF0000"/>
                </a:solidFill>
              </a:rPr>
              <a:t>LJ 3x p/w</a:t>
            </a:r>
          </a:p>
          <a:p>
            <a:pPr marL="285750" indent="-285750">
              <a:buFont typeface="Arial" panose="020B0604020202020204" pitchFamily="34" charset="0"/>
              <a:buChar char="•"/>
            </a:pPr>
            <a:r>
              <a:rPr lang="en-GB" sz="1600" dirty="0" smtClean="0">
                <a:solidFill>
                  <a:srgbClr val="FF0000"/>
                </a:solidFill>
              </a:rPr>
              <a:t>Interventions?</a:t>
            </a:r>
          </a:p>
          <a:p>
            <a:pPr marL="285750" indent="-285750">
              <a:buFont typeface="Arial" panose="020B0604020202020204" pitchFamily="34" charset="0"/>
              <a:buChar char="•"/>
            </a:pPr>
            <a:endParaRPr lang="en-GB" sz="1600" dirty="0"/>
          </a:p>
        </p:txBody>
      </p:sp>
      <p:sp>
        <p:nvSpPr>
          <p:cNvPr id="14" name="Oval Callout 13"/>
          <p:cNvSpPr/>
          <p:nvPr/>
        </p:nvSpPr>
        <p:spPr>
          <a:xfrm>
            <a:off x="-4382" y="5047183"/>
            <a:ext cx="4239490" cy="1138286"/>
          </a:xfrm>
          <a:prstGeom prst="wedgeEllipseCallout">
            <a:avLst>
              <a:gd name="adj1" fmla="val 67764"/>
              <a:gd name="adj2" fmla="val -70276"/>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CPD teaching spelling: </a:t>
            </a:r>
          </a:p>
          <a:p>
            <a:pPr marL="285750" indent="-285750" algn="ctr">
              <a:buFont typeface="Arial" panose="020B0604020202020204" pitchFamily="34" charset="0"/>
              <a:buChar char="•"/>
            </a:pPr>
            <a:r>
              <a:rPr lang="en-GB" dirty="0" smtClean="0">
                <a:solidFill>
                  <a:srgbClr val="FF0000"/>
                </a:solidFill>
              </a:rPr>
              <a:t>3x p/w </a:t>
            </a:r>
            <a:r>
              <a:rPr lang="en-GB" dirty="0">
                <a:solidFill>
                  <a:srgbClr val="FF0000"/>
                </a:solidFill>
              </a:rPr>
              <a:t>E</a:t>
            </a:r>
            <a:r>
              <a:rPr lang="en-GB" dirty="0" smtClean="0">
                <a:solidFill>
                  <a:srgbClr val="FF0000"/>
                </a:solidFill>
              </a:rPr>
              <a:t>ssential spelling</a:t>
            </a:r>
            <a:endParaRPr lang="en-GB" dirty="0">
              <a:solidFill>
                <a:srgbClr val="FF0000"/>
              </a:solidFill>
            </a:endParaRPr>
          </a:p>
        </p:txBody>
      </p:sp>
      <p:sp>
        <p:nvSpPr>
          <p:cNvPr id="15" name="Oval Callout 14"/>
          <p:cNvSpPr/>
          <p:nvPr/>
        </p:nvSpPr>
        <p:spPr>
          <a:xfrm>
            <a:off x="3647672" y="5733691"/>
            <a:ext cx="4239490" cy="981390"/>
          </a:xfrm>
          <a:prstGeom prst="wedgeEllipseCallout">
            <a:avLst>
              <a:gd name="adj1" fmla="val 6326"/>
              <a:gd name="adj2" fmla="val -241566"/>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Develop pupils vocabulary – </a:t>
            </a:r>
            <a:r>
              <a:rPr lang="en-GB" dirty="0" err="1" smtClean="0"/>
              <a:t>Oracy</a:t>
            </a:r>
            <a:r>
              <a:rPr lang="en-GB" dirty="0" smtClean="0"/>
              <a:t> project</a:t>
            </a:r>
            <a:endParaRPr lang="en-GB" dirty="0"/>
          </a:p>
        </p:txBody>
      </p:sp>
    </p:spTree>
    <p:extLst>
      <p:ext uri="{BB962C8B-B14F-4D97-AF65-F5344CB8AC3E}">
        <p14:creationId xmlns:p14="http://schemas.microsoft.com/office/powerpoint/2010/main" val="2764055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5216" y="215653"/>
            <a:ext cx="3087040" cy="524063"/>
          </a:xfrm>
          <a:prstGeom prst="rect">
            <a:avLst/>
          </a:prstGeom>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53" y="1070739"/>
            <a:ext cx="11305497" cy="3203087"/>
          </a:xfrm>
          <a:prstGeom prst="rect">
            <a:avLst/>
          </a:prstGeom>
        </p:spPr>
      </p:pic>
    </p:spTree>
    <p:extLst>
      <p:ext uri="{BB962C8B-B14F-4D97-AF65-F5344CB8AC3E}">
        <p14:creationId xmlns:p14="http://schemas.microsoft.com/office/powerpoint/2010/main" val="1858559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5216" y="215653"/>
            <a:ext cx="3087040" cy="524063"/>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37" y="991227"/>
            <a:ext cx="11418997" cy="3322356"/>
          </a:xfrm>
          <a:prstGeom prst="rect">
            <a:avLst/>
          </a:prstGeom>
        </p:spPr>
      </p:pic>
    </p:spTree>
    <p:extLst>
      <p:ext uri="{BB962C8B-B14F-4D97-AF65-F5344CB8AC3E}">
        <p14:creationId xmlns:p14="http://schemas.microsoft.com/office/powerpoint/2010/main" val="1105048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5216" y="215653"/>
            <a:ext cx="3087040" cy="524063"/>
          </a:xfrm>
          <a:prstGeom prst="rect">
            <a:avLst/>
          </a:prstGeom>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553" y="1174547"/>
            <a:ext cx="11222446" cy="3228487"/>
          </a:xfrm>
          <a:prstGeom prst="rect">
            <a:avLst/>
          </a:prstGeom>
        </p:spPr>
      </p:pic>
    </p:spTree>
    <p:extLst>
      <p:ext uri="{BB962C8B-B14F-4D97-AF65-F5344CB8AC3E}">
        <p14:creationId xmlns:p14="http://schemas.microsoft.com/office/powerpoint/2010/main" val="266384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5216" y="215653"/>
            <a:ext cx="3087040" cy="524063"/>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21" y="984049"/>
            <a:ext cx="11752224" cy="3319594"/>
          </a:xfrm>
          <a:prstGeom prst="rect">
            <a:avLst/>
          </a:prstGeom>
        </p:spPr>
      </p:pic>
    </p:spTree>
    <p:extLst>
      <p:ext uri="{BB962C8B-B14F-4D97-AF65-F5344CB8AC3E}">
        <p14:creationId xmlns:p14="http://schemas.microsoft.com/office/powerpoint/2010/main" val="2533428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5216" y="215653"/>
            <a:ext cx="3087040" cy="524063"/>
          </a:xfrm>
          <a:prstGeom prst="rect">
            <a:avLst/>
          </a:prstGeom>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89" y="1172065"/>
            <a:ext cx="11505705" cy="3211092"/>
          </a:xfrm>
          <a:prstGeom prst="rect">
            <a:avLst/>
          </a:prstGeom>
        </p:spPr>
      </p:pic>
    </p:spTree>
    <p:extLst>
      <p:ext uri="{BB962C8B-B14F-4D97-AF65-F5344CB8AC3E}">
        <p14:creationId xmlns:p14="http://schemas.microsoft.com/office/powerpoint/2010/main" val="2355219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5216" y="215653"/>
            <a:ext cx="3087040" cy="524063"/>
          </a:xfrm>
          <a:prstGeom prst="rect">
            <a:avLst/>
          </a:prstGeom>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55" y="992468"/>
            <a:ext cx="11415973" cy="3331054"/>
          </a:xfrm>
          <a:prstGeom prst="rect">
            <a:avLst/>
          </a:prstGeom>
        </p:spPr>
      </p:pic>
    </p:spTree>
    <p:extLst>
      <p:ext uri="{BB962C8B-B14F-4D97-AF65-F5344CB8AC3E}">
        <p14:creationId xmlns:p14="http://schemas.microsoft.com/office/powerpoint/2010/main" val="827791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5216" y="215653"/>
            <a:ext cx="3087040" cy="524063"/>
          </a:xfrm>
          <a:prstGeom prst="rect">
            <a:avLst/>
          </a:prstGeom>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67" y="1112978"/>
            <a:ext cx="10789266" cy="3200606"/>
          </a:xfrm>
          <a:prstGeom prst="rect">
            <a:avLst/>
          </a:prstGeom>
        </p:spPr>
      </p:pic>
    </p:spTree>
    <p:extLst>
      <p:ext uri="{BB962C8B-B14F-4D97-AF65-F5344CB8AC3E}">
        <p14:creationId xmlns:p14="http://schemas.microsoft.com/office/powerpoint/2010/main" val="1997192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5216" y="215653"/>
            <a:ext cx="3087040" cy="524063"/>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59" y="1003502"/>
            <a:ext cx="11281097" cy="3727524"/>
          </a:xfrm>
          <a:prstGeom prst="rect">
            <a:avLst/>
          </a:prstGeom>
        </p:spPr>
      </p:pic>
    </p:spTree>
    <p:extLst>
      <p:ext uri="{BB962C8B-B14F-4D97-AF65-F5344CB8AC3E}">
        <p14:creationId xmlns:p14="http://schemas.microsoft.com/office/powerpoint/2010/main" val="174978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63" y="44670"/>
            <a:ext cx="3759285" cy="440542"/>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79" y="629445"/>
            <a:ext cx="5939062" cy="4891877"/>
          </a:xfrm>
          <a:prstGeom prst="rect">
            <a:avLst/>
          </a:prstGeom>
          <a:ln>
            <a:solidFill>
              <a:schemeClr val="tx1"/>
            </a:solidFill>
          </a:ln>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379" y="5521322"/>
            <a:ext cx="5939062" cy="1247226"/>
          </a:xfrm>
          <a:prstGeom prst="rect">
            <a:avLst/>
          </a:prstGeom>
          <a:ln>
            <a:solidFill>
              <a:schemeClr val="tx1"/>
            </a:solidFill>
          </a:ln>
        </p:spPr>
      </p:pic>
      <p:sp>
        <p:nvSpPr>
          <p:cNvPr id="12" name="Rectangle 11"/>
          <p:cNvSpPr/>
          <p:nvPr/>
        </p:nvSpPr>
        <p:spPr>
          <a:xfrm>
            <a:off x="4862220" y="44670"/>
            <a:ext cx="1970603"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Case study</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6341880" y="629445"/>
            <a:ext cx="5850120" cy="3416320"/>
          </a:xfrm>
          <a:prstGeom prst="rect">
            <a:avLst/>
          </a:prstGeom>
        </p:spPr>
        <p:txBody>
          <a:bodyPr wrap="square">
            <a:spAutoFit/>
          </a:bodyPr>
          <a:lstStyle/>
          <a:p>
            <a:r>
              <a:rPr lang="en-GB" dirty="0">
                <a:solidFill>
                  <a:srgbClr val="002060"/>
                </a:solidFill>
              </a:rPr>
              <a:t>Next steps for </a:t>
            </a:r>
            <a:r>
              <a:rPr lang="en-GB" dirty="0" smtClean="0">
                <a:solidFill>
                  <a:srgbClr val="002060"/>
                </a:solidFill>
              </a:rPr>
              <a:t>Harry</a:t>
            </a:r>
          </a:p>
          <a:p>
            <a:pPr marL="285750" indent="-285750">
              <a:buFont typeface="Arial" panose="020B0604020202020204" pitchFamily="34" charset="0"/>
              <a:buChar char="•"/>
            </a:pPr>
            <a:r>
              <a:rPr lang="en-GB" dirty="0">
                <a:solidFill>
                  <a:srgbClr val="002060"/>
                </a:solidFill>
              </a:rPr>
              <a:t>Assess his </a:t>
            </a:r>
            <a:r>
              <a:rPr lang="en-GB" dirty="0" smtClean="0">
                <a:solidFill>
                  <a:srgbClr val="002060"/>
                </a:solidFill>
              </a:rPr>
              <a:t>gaps using the school SSP</a:t>
            </a:r>
            <a:endParaRPr lang="en-GB" dirty="0">
              <a:solidFill>
                <a:srgbClr val="002060"/>
              </a:solidFill>
            </a:endParaRPr>
          </a:p>
          <a:p>
            <a:r>
              <a:rPr lang="en-GB" dirty="0" smtClean="0">
                <a:solidFill>
                  <a:srgbClr val="002060"/>
                </a:solidFill>
              </a:rPr>
              <a:t>• </a:t>
            </a:r>
            <a:r>
              <a:rPr lang="en-GB" dirty="0">
                <a:solidFill>
                  <a:srgbClr val="002060"/>
                </a:solidFill>
              </a:rPr>
              <a:t>filling in any gaps in his GPC knowledge through the school’s phonics programme </a:t>
            </a:r>
            <a:endParaRPr lang="en-GB" dirty="0" smtClean="0">
              <a:solidFill>
                <a:srgbClr val="002060"/>
              </a:solidFill>
            </a:endParaRPr>
          </a:p>
          <a:p>
            <a:r>
              <a:rPr lang="en-GB" dirty="0" smtClean="0">
                <a:solidFill>
                  <a:srgbClr val="002060"/>
                </a:solidFill>
              </a:rPr>
              <a:t>• </a:t>
            </a:r>
            <a:r>
              <a:rPr lang="en-GB" dirty="0">
                <a:solidFill>
                  <a:srgbClr val="002060"/>
                </a:solidFill>
              </a:rPr>
              <a:t>reading the GPCs he has been taught </a:t>
            </a:r>
            <a:endParaRPr lang="en-GB" dirty="0" smtClean="0">
              <a:solidFill>
                <a:srgbClr val="002060"/>
              </a:solidFill>
            </a:endParaRPr>
          </a:p>
          <a:p>
            <a:r>
              <a:rPr lang="en-GB" dirty="0" smtClean="0">
                <a:solidFill>
                  <a:srgbClr val="002060"/>
                </a:solidFill>
              </a:rPr>
              <a:t>• </a:t>
            </a:r>
            <a:r>
              <a:rPr lang="en-GB" dirty="0">
                <a:solidFill>
                  <a:srgbClr val="002060"/>
                </a:solidFill>
              </a:rPr>
              <a:t>decoding unfamiliar words with the GPCs he knows </a:t>
            </a:r>
            <a:endParaRPr lang="en-GB" dirty="0" smtClean="0">
              <a:solidFill>
                <a:srgbClr val="002060"/>
              </a:solidFill>
            </a:endParaRPr>
          </a:p>
          <a:p>
            <a:r>
              <a:rPr lang="en-GB" dirty="0" smtClean="0">
                <a:solidFill>
                  <a:srgbClr val="002060"/>
                </a:solidFill>
              </a:rPr>
              <a:t>• </a:t>
            </a:r>
            <a:r>
              <a:rPr lang="en-GB" dirty="0">
                <a:solidFill>
                  <a:srgbClr val="002060"/>
                </a:solidFill>
              </a:rPr>
              <a:t>reading familiar words ‘at a glance’ </a:t>
            </a:r>
            <a:endParaRPr lang="en-GB" dirty="0" smtClean="0">
              <a:solidFill>
                <a:srgbClr val="002060"/>
              </a:solidFill>
            </a:endParaRPr>
          </a:p>
          <a:p>
            <a:r>
              <a:rPr lang="en-GB" dirty="0" smtClean="0">
                <a:solidFill>
                  <a:srgbClr val="002060"/>
                </a:solidFill>
              </a:rPr>
              <a:t>• </a:t>
            </a:r>
            <a:r>
              <a:rPr lang="en-GB" dirty="0">
                <a:solidFill>
                  <a:srgbClr val="002060"/>
                </a:solidFill>
              </a:rPr>
              <a:t>reading books that use the GPCs he has learnt. In addition, he needs to listen to stories read aloud in story times. And, in due course, he will need to learn everything that Amina (below) needs to </a:t>
            </a:r>
            <a:r>
              <a:rPr lang="en-GB" dirty="0" smtClean="0">
                <a:solidFill>
                  <a:srgbClr val="002060"/>
                </a:solidFill>
              </a:rPr>
              <a:t>learn</a:t>
            </a:r>
          </a:p>
          <a:p>
            <a:endParaRPr lang="en-GB" dirty="0"/>
          </a:p>
        </p:txBody>
      </p:sp>
    </p:spTree>
    <p:extLst>
      <p:ext uri="{BB962C8B-B14F-4D97-AF65-F5344CB8AC3E}">
        <p14:creationId xmlns:p14="http://schemas.microsoft.com/office/powerpoint/2010/main" val="404912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63" y="44670"/>
            <a:ext cx="3759285" cy="440542"/>
          </a:xfrm>
          <a:prstGeom prst="rect">
            <a:avLst/>
          </a:prstGeom>
        </p:spPr>
      </p:pic>
      <p:sp>
        <p:nvSpPr>
          <p:cNvPr id="12" name="Rectangle 11"/>
          <p:cNvSpPr/>
          <p:nvPr/>
        </p:nvSpPr>
        <p:spPr>
          <a:xfrm>
            <a:off x="4862220" y="44670"/>
            <a:ext cx="1970603"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Case study</a:t>
            </a:r>
            <a:endParaRPr lang="en-US" sz="32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063" y="629444"/>
            <a:ext cx="5667598" cy="6089407"/>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3451" y="629444"/>
            <a:ext cx="5684358" cy="2411930"/>
          </a:xfrm>
          <a:prstGeom prst="rect">
            <a:avLst/>
          </a:prstGeom>
        </p:spPr>
      </p:pic>
      <p:sp>
        <p:nvSpPr>
          <p:cNvPr id="6" name="Rectangle 5"/>
          <p:cNvSpPr/>
          <p:nvPr/>
        </p:nvSpPr>
        <p:spPr>
          <a:xfrm>
            <a:off x="6103451" y="3328385"/>
            <a:ext cx="6096000" cy="2862322"/>
          </a:xfrm>
          <a:prstGeom prst="rect">
            <a:avLst/>
          </a:prstGeom>
        </p:spPr>
        <p:txBody>
          <a:bodyPr>
            <a:spAutoFit/>
          </a:bodyPr>
          <a:lstStyle/>
          <a:p>
            <a:r>
              <a:rPr lang="en-GB" dirty="0">
                <a:solidFill>
                  <a:srgbClr val="002060"/>
                </a:solidFill>
              </a:rPr>
              <a:t>• filling in any gaps in her GPC knowledge through the school’s phonic programme </a:t>
            </a:r>
            <a:endParaRPr lang="en-GB" dirty="0" smtClean="0">
              <a:solidFill>
                <a:srgbClr val="002060"/>
              </a:solidFill>
            </a:endParaRPr>
          </a:p>
          <a:p>
            <a:r>
              <a:rPr lang="en-GB" dirty="0" smtClean="0">
                <a:solidFill>
                  <a:srgbClr val="002060"/>
                </a:solidFill>
              </a:rPr>
              <a:t>• </a:t>
            </a:r>
            <a:r>
              <a:rPr lang="en-GB" dirty="0">
                <a:solidFill>
                  <a:srgbClr val="002060"/>
                </a:solidFill>
              </a:rPr>
              <a:t>decoding unfamiliar words, both single and multi-syllabic, containing GPCs she has learnt </a:t>
            </a:r>
            <a:endParaRPr lang="en-GB" dirty="0" smtClean="0">
              <a:solidFill>
                <a:srgbClr val="002060"/>
              </a:solidFill>
            </a:endParaRPr>
          </a:p>
          <a:p>
            <a:r>
              <a:rPr lang="en-GB" dirty="0" smtClean="0">
                <a:solidFill>
                  <a:srgbClr val="002060"/>
                </a:solidFill>
              </a:rPr>
              <a:t>• </a:t>
            </a:r>
            <a:r>
              <a:rPr lang="en-GB" dirty="0">
                <a:solidFill>
                  <a:srgbClr val="002060"/>
                </a:solidFill>
              </a:rPr>
              <a:t>reading familiar words ‘at a glance’ </a:t>
            </a:r>
            <a:endParaRPr lang="en-GB" dirty="0" smtClean="0">
              <a:solidFill>
                <a:srgbClr val="002060"/>
              </a:solidFill>
            </a:endParaRPr>
          </a:p>
          <a:p>
            <a:r>
              <a:rPr lang="en-GB" dirty="0" smtClean="0">
                <a:solidFill>
                  <a:srgbClr val="002060"/>
                </a:solidFill>
              </a:rPr>
              <a:t>• </a:t>
            </a:r>
            <a:r>
              <a:rPr lang="en-GB" dirty="0">
                <a:solidFill>
                  <a:srgbClr val="002060"/>
                </a:solidFill>
              </a:rPr>
              <a:t>reading lively, well written, phonically decodable books containing the GPCs she knows – right to the last stages of the school’s phonic programme </a:t>
            </a:r>
            <a:endParaRPr lang="en-GB" dirty="0" smtClean="0">
              <a:solidFill>
                <a:srgbClr val="002060"/>
              </a:solidFill>
            </a:endParaRPr>
          </a:p>
          <a:p>
            <a:r>
              <a:rPr lang="en-GB" dirty="0" smtClean="0">
                <a:solidFill>
                  <a:srgbClr val="002060"/>
                </a:solidFill>
              </a:rPr>
              <a:t>• </a:t>
            </a:r>
            <a:r>
              <a:rPr lang="en-GB" dirty="0">
                <a:solidFill>
                  <a:srgbClr val="002060"/>
                </a:solidFill>
              </a:rPr>
              <a:t>re-reading these books to develop fluency </a:t>
            </a:r>
            <a:endParaRPr lang="en-GB" dirty="0" smtClean="0">
              <a:solidFill>
                <a:srgbClr val="002060"/>
              </a:solidFill>
            </a:endParaRPr>
          </a:p>
          <a:p>
            <a:r>
              <a:rPr lang="en-GB" dirty="0" smtClean="0">
                <a:solidFill>
                  <a:srgbClr val="002060"/>
                </a:solidFill>
              </a:rPr>
              <a:t>• </a:t>
            </a:r>
            <a:r>
              <a:rPr lang="en-GB" dirty="0">
                <a:solidFill>
                  <a:srgbClr val="002060"/>
                </a:solidFill>
              </a:rPr>
              <a:t>reading familiar books the teacher has read aloud</a:t>
            </a:r>
          </a:p>
        </p:txBody>
      </p:sp>
    </p:spTree>
    <p:extLst>
      <p:ext uri="{BB962C8B-B14F-4D97-AF65-F5344CB8AC3E}">
        <p14:creationId xmlns:p14="http://schemas.microsoft.com/office/powerpoint/2010/main" val="239724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8389" y="311637"/>
            <a:ext cx="10241385" cy="523220"/>
          </a:xfrm>
          <a:prstGeom prst="rect">
            <a:avLst/>
          </a:prstGeom>
          <a:noFill/>
        </p:spPr>
        <p:txBody>
          <a:bodyPr wrap="square" rtlCol="0">
            <a:spAutoFit/>
          </a:bodyPr>
          <a:lstStyle/>
          <a:p>
            <a:r>
              <a:rPr lang="en-GB" sz="2800" dirty="0" smtClean="0">
                <a:solidFill>
                  <a:srgbClr val="00B0F0"/>
                </a:solidFill>
                <a:latin typeface="Century Gothic" panose="020B0502020202020204" pitchFamily="34" charset="0"/>
              </a:rPr>
              <a:t>Expectations in English vs What does it look like at MRPS? </a:t>
            </a:r>
            <a:endParaRPr lang="en-GB" sz="2800" dirty="0">
              <a:solidFill>
                <a:srgbClr val="00B0F0"/>
              </a:solidFill>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486707094"/>
              </p:ext>
            </p:extLst>
          </p:nvPr>
        </p:nvGraphicFramePr>
        <p:xfrm>
          <a:off x="397861" y="834857"/>
          <a:ext cx="11439643" cy="5707017"/>
        </p:xfrm>
        <a:graphic>
          <a:graphicData uri="http://schemas.openxmlformats.org/drawingml/2006/table">
            <a:tbl>
              <a:tblPr firstRow="1" bandRow="1">
                <a:tableStyleId>{5940675A-B579-460E-94D1-54222C63F5DA}</a:tableStyleId>
              </a:tblPr>
              <a:tblGrid>
                <a:gridCol w="2733571">
                  <a:extLst>
                    <a:ext uri="{9D8B030D-6E8A-4147-A177-3AD203B41FA5}">
                      <a16:colId xmlns:a16="http://schemas.microsoft.com/office/drawing/2014/main" val="2677654266"/>
                    </a:ext>
                  </a:extLst>
                </a:gridCol>
                <a:gridCol w="5287364">
                  <a:extLst>
                    <a:ext uri="{9D8B030D-6E8A-4147-A177-3AD203B41FA5}">
                      <a16:colId xmlns:a16="http://schemas.microsoft.com/office/drawing/2014/main" val="1754339362"/>
                    </a:ext>
                  </a:extLst>
                </a:gridCol>
                <a:gridCol w="3418708">
                  <a:extLst>
                    <a:ext uri="{9D8B030D-6E8A-4147-A177-3AD203B41FA5}">
                      <a16:colId xmlns:a16="http://schemas.microsoft.com/office/drawing/2014/main" val="318313510"/>
                    </a:ext>
                  </a:extLst>
                </a:gridCol>
              </a:tblGrid>
              <a:tr h="407533">
                <a:tc>
                  <a:txBody>
                    <a:bodyPr/>
                    <a:lstStyle/>
                    <a:p>
                      <a:pPr algn="ctr"/>
                      <a:r>
                        <a:rPr lang="en-GB" sz="1600" b="1" dirty="0" smtClean="0">
                          <a:latin typeface="Century Gothic" panose="020B0502020202020204" pitchFamily="34" charset="0"/>
                        </a:rPr>
                        <a:t>English</a:t>
                      </a:r>
                      <a:r>
                        <a:rPr lang="en-GB" sz="1600" b="1" baseline="0" dirty="0" smtClean="0">
                          <a:latin typeface="Century Gothic" panose="020B0502020202020204" pitchFamily="34" charset="0"/>
                        </a:rPr>
                        <a:t> Area</a:t>
                      </a:r>
                      <a:endParaRPr lang="en-GB" sz="1600" b="1"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GB" sz="1600" b="1" dirty="0" smtClean="0">
                          <a:latin typeface="Century Gothic" panose="020B0502020202020204" pitchFamily="34" charset="0"/>
                        </a:rPr>
                        <a:t>Expectation</a:t>
                      </a:r>
                      <a:endParaRPr lang="en-GB" sz="1600" b="1" dirty="0">
                        <a:latin typeface="Century Gothic" panose="020B0502020202020204" pitchFamily="34" charset="0"/>
                      </a:endParaRPr>
                    </a:p>
                  </a:txBody>
                  <a:tcPr/>
                </a:tc>
                <a:tc>
                  <a:txBody>
                    <a:bodyPr/>
                    <a:lstStyle/>
                    <a:p>
                      <a:pPr algn="ctr"/>
                      <a:r>
                        <a:rPr lang="en-GB" sz="1600" b="1" dirty="0" smtClean="0">
                          <a:latin typeface="Century Gothic" panose="020B0502020202020204" pitchFamily="34" charset="0"/>
                        </a:rPr>
                        <a:t>Support</a:t>
                      </a:r>
                      <a:endParaRPr lang="en-GB" sz="1200" dirty="0">
                        <a:latin typeface="Century Gothic" panose="020B0502020202020204" pitchFamily="34" charset="0"/>
                      </a:endParaRPr>
                    </a:p>
                  </a:txBody>
                  <a:tcPr/>
                </a:tc>
                <a:extLst>
                  <a:ext uri="{0D108BD9-81ED-4DB2-BD59-A6C34878D82A}">
                    <a16:rowId xmlns:a16="http://schemas.microsoft.com/office/drawing/2014/main" val="1513636596"/>
                  </a:ext>
                </a:extLst>
              </a:tr>
              <a:tr h="720877">
                <a:tc>
                  <a:txBody>
                    <a:bodyPr/>
                    <a:lstStyle/>
                    <a:p>
                      <a:pPr algn="l"/>
                      <a:r>
                        <a:rPr lang="en-GB" sz="1600" dirty="0" smtClean="0">
                          <a:latin typeface="Century Gothic" panose="020B0502020202020204" pitchFamily="34" charset="0"/>
                        </a:rPr>
                        <a:t>Early reading and phonics</a:t>
                      </a:r>
                      <a:endParaRPr lang="en-GB" sz="1600" dirty="0">
                        <a:latin typeface="Century Gothic" panose="020B0502020202020204" pitchFamily="34" charset="0"/>
                      </a:endParaRPr>
                    </a:p>
                  </a:txBody>
                  <a:tcPr/>
                </a:tc>
                <a:tc>
                  <a:txBody>
                    <a:bodyPr/>
                    <a:lstStyle/>
                    <a:p>
                      <a:pPr marL="285750" indent="-285750" algn="l">
                        <a:buFont typeface="Arial" panose="020B0604020202020204" pitchFamily="34" charset="0"/>
                        <a:buChar char="•"/>
                      </a:pPr>
                      <a:r>
                        <a:rPr lang="en-GB" sz="1200" dirty="0" smtClean="0">
                          <a:latin typeface="Century Gothic" panose="020B0502020202020204" pitchFamily="34" charset="0"/>
                        </a:rPr>
                        <a:t>daily Little</a:t>
                      </a:r>
                      <a:r>
                        <a:rPr lang="en-GB" sz="1200" baseline="0" dirty="0" smtClean="0">
                          <a:latin typeface="Century Gothic" panose="020B0502020202020204" pitchFamily="34" charset="0"/>
                        </a:rPr>
                        <a:t> </a:t>
                      </a:r>
                      <a:r>
                        <a:rPr lang="en-GB" sz="1200" baseline="0" dirty="0" err="1" smtClean="0">
                          <a:latin typeface="Century Gothic" panose="020B0502020202020204" pitchFamily="34" charset="0"/>
                        </a:rPr>
                        <a:t>Wandle</a:t>
                      </a:r>
                      <a:r>
                        <a:rPr lang="en-GB" sz="1200" baseline="0" dirty="0" smtClean="0">
                          <a:latin typeface="Century Gothic" panose="020B0502020202020204" pitchFamily="34" charset="0"/>
                        </a:rPr>
                        <a:t> – EY, Y1, Y2</a:t>
                      </a:r>
                    </a:p>
                    <a:p>
                      <a:pPr marL="285750" indent="-285750" algn="l">
                        <a:buFont typeface="Arial" panose="020B0604020202020204" pitchFamily="34" charset="0"/>
                        <a:buChar char="•"/>
                      </a:pPr>
                      <a:r>
                        <a:rPr lang="en-GB" sz="1200" dirty="0" smtClean="0">
                          <a:latin typeface="Century Gothic" panose="020B0502020202020204" pitchFamily="34" charset="0"/>
                        </a:rPr>
                        <a:t>share</a:t>
                      </a:r>
                      <a:r>
                        <a:rPr lang="en-GB" sz="1200" baseline="0" dirty="0" smtClean="0">
                          <a:latin typeface="Century Gothic" panose="020B0502020202020204" pitchFamily="34" charset="0"/>
                        </a:rPr>
                        <a:t> a story </a:t>
                      </a:r>
                      <a:endParaRPr lang="en-GB" sz="1200" dirty="0">
                        <a:latin typeface="Century Gothic" panose="020B0502020202020204" pitchFamily="34" charset="0"/>
                      </a:endParaRPr>
                    </a:p>
                  </a:txBody>
                  <a:tcPr/>
                </a:tc>
                <a:tc>
                  <a:txBody>
                    <a:bodyPr/>
                    <a:lstStyle/>
                    <a:p>
                      <a:pPr algn="l"/>
                      <a:r>
                        <a:rPr lang="en-GB" sz="1200" dirty="0" smtClean="0">
                          <a:latin typeface="Century Gothic" panose="020B0502020202020204" pitchFamily="34" charset="0"/>
                        </a:rPr>
                        <a:t>SEND/keep</a:t>
                      </a:r>
                      <a:r>
                        <a:rPr lang="en-GB" sz="1200" baseline="0" dirty="0" smtClean="0">
                          <a:latin typeface="Century Gothic" panose="020B0502020202020204" pitchFamily="34" charset="0"/>
                        </a:rPr>
                        <a:t> up programme used across school – fidelity! </a:t>
                      </a:r>
                    </a:p>
                    <a:p>
                      <a:pPr algn="l"/>
                      <a:r>
                        <a:rPr lang="en-GB" sz="1200" baseline="0" dirty="0" smtClean="0">
                          <a:latin typeface="Century Gothic" panose="020B0502020202020204" pitchFamily="34" charset="0"/>
                        </a:rPr>
                        <a:t>Reading 3x p/w every child reads 3x</a:t>
                      </a:r>
                    </a:p>
                    <a:p>
                      <a:pPr algn="l"/>
                      <a:r>
                        <a:rPr lang="en-GB" sz="1200" baseline="0" dirty="0" smtClean="0">
                          <a:latin typeface="Century Gothic" panose="020B0502020202020204" pitchFamily="34" charset="0"/>
                        </a:rPr>
                        <a:t>Opportunity to develop fluency</a:t>
                      </a:r>
                    </a:p>
                    <a:p>
                      <a:pPr algn="l"/>
                      <a:endParaRPr lang="en-GB" sz="1200" dirty="0">
                        <a:latin typeface="Century Gothic" panose="020B0502020202020204" pitchFamily="34" charset="0"/>
                      </a:endParaRPr>
                    </a:p>
                  </a:txBody>
                  <a:tcPr/>
                </a:tc>
                <a:extLst>
                  <a:ext uri="{0D108BD9-81ED-4DB2-BD59-A6C34878D82A}">
                    <a16:rowId xmlns:a16="http://schemas.microsoft.com/office/drawing/2014/main" val="1421562389"/>
                  </a:ext>
                </a:extLst>
              </a:tr>
              <a:tr h="923025">
                <a:tc>
                  <a:txBody>
                    <a:bodyPr/>
                    <a:lstStyle/>
                    <a:p>
                      <a:pPr algn="l"/>
                      <a:r>
                        <a:rPr lang="en-GB" sz="1600" dirty="0" smtClean="0">
                          <a:latin typeface="Century Gothic" panose="020B0502020202020204" pitchFamily="34" charset="0"/>
                        </a:rPr>
                        <a:t>EY/ KS1 Writing</a:t>
                      </a:r>
                      <a:endParaRPr lang="en-GB" sz="1600" dirty="0">
                        <a:latin typeface="Century Gothic" panose="020B0502020202020204" pitchFamily="34" charset="0"/>
                      </a:endParaRPr>
                    </a:p>
                  </a:txBody>
                  <a:tcPr/>
                </a:tc>
                <a:tc>
                  <a:txBody>
                    <a:bodyPr/>
                    <a:lstStyle/>
                    <a:p>
                      <a:pPr marL="285750" indent="-285750" algn="l">
                        <a:buFont typeface="Arial" panose="020B0604020202020204" pitchFamily="34" charset="0"/>
                        <a:buChar char="•"/>
                      </a:pPr>
                      <a:r>
                        <a:rPr lang="en-GB" sz="1200" dirty="0" smtClean="0">
                          <a:latin typeface="Century Gothic" panose="020B0502020202020204" pitchFamily="34" charset="0"/>
                        </a:rPr>
                        <a:t>daily opportunities</a:t>
                      </a:r>
                      <a:r>
                        <a:rPr lang="en-GB" sz="1200" baseline="0" dirty="0" smtClean="0">
                          <a:latin typeface="Century Gothic" panose="020B0502020202020204" pitchFamily="34" charset="0"/>
                        </a:rPr>
                        <a:t> to write EY provision – 1p/w</a:t>
                      </a:r>
                    </a:p>
                    <a:p>
                      <a:pPr marL="285750" indent="-285750" algn="l">
                        <a:buFont typeface="Arial" panose="020B0604020202020204" pitchFamily="34" charset="0"/>
                        <a:buChar char="•"/>
                      </a:pPr>
                      <a:r>
                        <a:rPr lang="en-GB" sz="1200" baseline="0" dirty="0" smtClean="0">
                          <a:latin typeface="Century Gothic" panose="020B0502020202020204" pitchFamily="34" charset="0"/>
                        </a:rPr>
                        <a:t>Daily provisions</a:t>
                      </a:r>
                    </a:p>
                    <a:p>
                      <a:pPr marL="285750" indent="-285750" algn="l">
                        <a:buFont typeface="Arial" panose="020B0604020202020204" pitchFamily="34" charset="0"/>
                        <a:buChar char="•"/>
                      </a:pPr>
                      <a:r>
                        <a:rPr lang="en-GB" sz="1200" baseline="0" dirty="0" smtClean="0">
                          <a:latin typeface="Century Gothic" panose="020B0502020202020204" pitchFamily="34" charset="0"/>
                        </a:rPr>
                        <a:t>1 main writing p/w – </a:t>
                      </a:r>
                      <a:r>
                        <a:rPr lang="en-GB" sz="1200" baseline="0" dirty="0" err="1" smtClean="0">
                          <a:latin typeface="Century Gothic" panose="020B0502020202020204" pitchFamily="34" charset="0"/>
                        </a:rPr>
                        <a:t>writng</a:t>
                      </a:r>
                      <a:r>
                        <a:rPr lang="en-GB" sz="1200" baseline="0" dirty="0" smtClean="0">
                          <a:latin typeface="Century Gothic" panose="020B0502020202020204" pitchFamily="34" charset="0"/>
                        </a:rPr>
                        <a:t> daily with LW</a:t>
                      </a:r>
                    </a:p>
                    <a:p>
                      <a:pPr marL="285750" indent="-285750" algn="l">
                        <a:buFont typeface="Arial" panose="020B0604020202020204" pitchFamily="34" charset="0"/>
                        <a:buChar char="•"/>
                      </a:pPr>
                      <a:r>
                        <a:rPr lang="en-GB" sz="1200" baseline="0" dirty="0" smtClean="0">
                          <a:latin typeface="Century Gothic" panose="020B0502020202020204" pitchFamily="34" charset="0"/>
                        </a:rPr>
                        <a:t>Challenges and enhancements </a:t>
                      </a:r>
                    </a:p>
                    <a:p>
                      <a:pPr marL="285750" indent="-285750" algn="l">
                        <a:buFont typeface="Arial" panose="020B0604020202020204" pitchFamily="34" charset="0"/>
                        <a:buChar char="•"/>
                      </a:pPr>
                      <a:r>
                        <a:rPr lang="en-GB" sz="1200" baseline="0" dirty="0" smtClean="0">
                          <a:latin typeface="Century Gothic" panose="020B0502020202020204" pitchFamily="34" charset="0"/>
                        </a:rPr>
                        <a:t>daily text based English lessons</a:t>
                      </a:r>
                      <a:endParaRPr lang="en-GB" sz="1200" dirty="0">
                        <a:latin typeface="Century Gothic" panose="020B0502020202020204" pitchFamily="34" charset="0"/>
                      </a:endParaRPr>
                    </a:p>
                  </a:txBody>
                  <a:tcPr/>
                </a:tc>
                <a:tc>
                  <a:txBody>
                    <a:bodyPr/>
                    <a:lstStyle/>
                    <a:p>
                      <a:pPr algn="l"/>
                      <a:endParaRPr lang="en-GB" sz="1200" dirty="0">
                        <a:latin typeface="Century Gothic" panose="020B0502020202020204" pitchFamily="34" charset="0"/>
                      </a:endParaRPr>
                    </a:p>
                  </a:txBody>
                  <a:tcPr/>
                </a:tc>
                <a:extLst>
                  <a:ext uri="{0D108BD9-81ED-4DB2-BD59-A6C34878D82A}">
                    <a16:rowId xmlns:a16="http://schemas.microsoft.com/office/drawing/2014/main" val="3604902460"/>
                  </a:ext>
                </a:extLst>
              </a:tr>
              <a:tr h="923025">
                <a:tc>
                  <a:txBody>
                    <a:bodyPr/>
                    <a:lstStyle/>
                    <a:p>
                      <a:pPr algn="l"/>
                      <a:r>
                        <a:rPr lang="en-GB" sz="1600" dirty="0" smtClean="0">
                          <a:latin typeface="Century Gothic" panose="020B0502020202020204" pitchFamily="34" charset="0"/>
                        </a:rPr>
                        <a:t>EY</a:t>
                      </a:r>
                      <a:r>
                        <a:rPr lang="en-GB" sz="1600" baseline="0" dirty="0" smtClean="0">
                          <a:latin typeface="Century Gothic" panose="020B0502020202020204" pitchFamily="34" charset="0"/>
                        </a:rPr>
                        <a:t> KS1 </a:t>
                      </a:r>
                      <a:r>
                        <a:rPr lang="en-GB" sz="1200" dirty="0" smtClean="0">
                          <a:latin typeface="Century Gothic" panose="020B0502020202020204" pitchFamily="34" charset="0"/>
                        </a:rPr>
                        <a:t>Spelling/Handwriting</a:t>
                      </a:r>
                      <a:endParaRPr lang="en-GB" sz="1200" dirty="0">
                        <a:latin typeface="Century Gothic" panose="020B0502020202020204" pitchFamily="34" charset="0"/>
                      </a:endParaRPr>
                    </a:p>
                  </a:txBody>
                  <a:tcPr/>
                </a:tc>
                <a:tc>
                  <a:txBody>
                    <a:bodyPr/>
                    <a:lstStyle/>
                    <a:p>
                      <a:pPr marL="285750" indent="-285750" algn="l">
                        <a:buFont typeface="Arial" panose="020B0604020202020204" pitchFamily="34" charset="0"/>
                        <a:buChar char="•"/>
                      </a:pPr>
                      <a:r>
                        <a:rPr lang="en-GB" sz="1200" dirty="0" smtClean="0">
                          <a:latin typeface="Century Gothic" panose="020B0502020202020204" pitchFamily="34" charset="0"/>
                        </a:rPr>
                        <a:t>LW spelling - progression</a:t>
                      </a:r>
                    </a:p>
                    <a:p>
                      <a:pPr marL="285750" indent="-285750" algn="l">
                        <a:buFont typeface="Arial" panose="020B0604020202020204" pitchFamily="34" charset="0"/>
                        <a:buChar char="•"/>
                      </a:pPr>
                      <a:r>
                        <a:rPr lang="en-GB" sz="1200" dirty="0" smtClean="0">
                          <a:latin typeface="Century Gothic" panose="020B0502020202020204" pitchFamily="34" charset="0"/>
                        </a:rPr>
                        <a:t>compliments</a:t>
                      </a:r>
                      <a:r>
                        <a:rPr lang="en-GB" sz="1200" baseline="0" dirty="0" smtClean="0">
                          <a:latin typeface="Century Gothic" panose="020B0502020202020204" pitchFamily="34" charset="0"/>
                        </a:rPr>
                        <a:t> LW phonics</a:t>
                      </a:r>
                    </a:p>
                    <a:p>
                      <a:pPr marL="285750" indent="-285750" algn="l">
                        <a:buFont typeface="Arial" panose="020B0604020202020204" pitchFamily="34" charset="0"/>
                        <a:buChar char="•"/>
                      </a:pPr>
                      <a:r>
                        <a:rPr lang="en-GB" sz="1200" baseline="0" dirty="0" smtClean="0">
                          <a:latin typeface="Century Gothic" panose="020B0502020202020204" pitchFamily="34" charset="0"/>
                        </a:rPr>
                        <a:t>Letter join?</a:t>
                      </a:r>
                      <a:endParaRPr lang="en-GB" sz="1200" dirty="0">
                        <a:latin typeface="Century Gothic" panose="020B0502020202020204" pitchFamily="34" charset="0"/>
                      </a:endParaRPr>
                    </a:p>
                  </a:txBody>
                  <a:tcPr/>
                </a:tc>
                <a:tc>
                  <a:txBody>
                    <a:bodyPr/>
                    <a:lstStyle/>
                    <a:p>
                      <a:pPr algn="l"/>
                      <a:r>
                        <a:rPr lang="en-GB" sz="1200" dirty="0" smtClean="0">
                          <a:latin typeface="Century Gothic" panose="020B0502020202020204" pitchFamily="34" charset="0"/>
                        </a:rPr>
                        <a:t>LW</a:t>
                      </a:r>
                      <a:r>
                        <a:rPr lang="en-GB" sz="1200" baseline="0" dirty="0" smtClean="0">
                          <a:latin typeface="Century Gothic" panose="020B0502020202020204" pitchFamily="34" charset="0"/>
                        </a:rPr>
                        <a:t> G charts in class on tables</a:t>
                      </a:r>
                    </a:p>
                    <a:p>
                      <a:pPr algn="l"/>
                      <a:r>
                        <a:rPr lang="en-GB" sz="1200" baseline="0" dirty="0" smtClean="0">
                          <a:latin typeface="Century Gothic" panose="020B0502020202020204" pitchFamily="34" charset="0"/>
                        </a:rPr>
                        <a:t>What to do in year two – LW</a:t>
                      </a:r>
                    </a:p>
                    <a:p>
                      <a:pPr algn="l"/>
                      <a:r>
                        <a:rPr lang="en-GB" sz="1000" dirty="0" smtClean="0">
                          <a:latin typeface="Century Gothic" panose="020B0502020202020204" pitchFamily="34" charset="0"/>
                          <a:hlinkClick r:id="rId2"/>
                        </a:rPr>
                        <a:t>https://www.littlewandlelettersandsounds.org.uk/resources/my-letters-and-sounds/weekly-reading-and-phonics/rapid-catch-up/</a:t>
                      </a:r>
                      <a:endParaRPr lang="en-GB" sz="1000" dirty="0">
                        <a:latin typeface="Century Gothic" panose="020B0502020202020204" pitchFamily="34" charset="0"/>
                      </a:endParaRPr>
                    </a:p>
                  </a:txBody>
                  <a:tcPr/>
                </a:tc>
                <a:extLst>
                  <a:ext uri="{0D108BD9-81ED-4DB2-BD59-A6C34878D82A}">
                    <a16:rowId xmlns:a16="http://schemas.microsoft.com/office/drawing/2014/main" val="3726006091"/>
                  </a:ext>
                </a:extLst>
              </a:tr>
              <a:tr h="9230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Century Gothic" panose="020B0502020202020204" pitchFamily="34" charset="0"/>
                        </a:rPr>
                        <a:t>KS2 Reading</a:t>
                      </a:r>
                    </a:p>
                    <a:p>
                      <a:pPr algn="l"/>
                      <a:endParaRPr lang="en-GB" sz="1600" dirty="0">
                        <a:latin typeface="Century Gothic" panose="020B0502020202020204" pitchFamily="34" charset="0"/>
                      </a:endParaRPr>
                    </a:p>
                  </a:txBody>
                  <a:tcPr/>
                </a:tc>
                <a:tc>
                  <a:txBody>
                    <a:bodyPr/>
                    <a:lstStyle/>
                    <a:p>
                      <a:pPr marL="285750" indent="-285750" algn="l">
                        <a:buFont typeface="Arial" panose="020B0604020202020204" pitchFamily="34" charset="0"/>
                        <a:buChar char="•"/>
                      </a:pPr>
                      <a:r>
                        <a:rPr lang="en-GB" sz="1200" dirty="0" smtClean="0">
                          <a:latin typeface="Century Gothic" panose="020B0502020202020204" pitchFamily="34" charset="0"/>
                        </a:rPr>
                        <a:t>3-4x</a:t>
                      </a:r>
                      <a:r>
                        <a:rPr lang="en-GB" sz="1200" baseline="0" dirty="0" smtClean="0">
                          <a:latin typeface="Century Gothic" panose="020B0502020202020204" pitchFamily="34" charset="0"/>
                        </a:rPr>
                        <a:t> p/w?</a:t>
                      </a:r>
                    </a:p>
                    <a:p>
                      <a:pPr marL="285750" indent="-285750" algn="l">
                        <a:buFont typeface="Arial" panose="020B0604020202020204" pitchFamily="34" charset="0"/>
                        <a:buChar char="•"/>
                      </a:pPr>
                      <a:r>
                        <a:rPr lang="en-GB" sz="1200" baseline="0" dirty="0" smtClean="0">
                          <a:latin typeface="Century Gothic" panose="020B0502020202020204" pitchFamily="34" charset="0"/>
                        </a:rPr>
                        <a:t>Whole class ?</a:t>
                      </a:r>
                    </a:p>
                    <a:p>
                      <a:pPr marL="285750" indent="-285750" algn="l">
                        <a:buFont typeface="Arial" panose="020B0604020202020204" pitchFamily="34" charset="0"/>
                        <a:buChar char="•"/>
                      </a:pPr>
                      <a:r>
                        <a:rPr lang="en-GB" sz="1200" baseline="0" dirty="0" smtClean="0">
                          <a:latin typeface="Century Gothic" panose="020B0502020202020204" pitchFamily="34" charset="0"/>
                        </a:rPr>
                        <a:t>1 lesson p/w fluency?</a:t>
                      </a:r>
                      <a:endParaRPr lang="en-GB" sz="1200" dirty="0">
                        <a:latin typeface="Century Gothic" panose="020B0502020202020204" pitchFamily="34" charset="0"/>
                      </a:endParaRPr>
                    </a:p>
                  </a:txBody>
                  <a:tcPr/>
                </a:tc>
                <a:tc>
                  <a:txBody>
                    <a:bodyPr/>
                    <a:lstStyle/>
                    <a:p>
                      <a:pPr algn="l"/>
                      <a:r>
                        <a:rPr lang="en-GB" sz="1200" dirty="0" smtClean="0">
                          <a:latin typeface="Century Gothic" panose="020B0502020202020204" pitchFamily="34" charset="0"/>
                        </a:rPr>
                        <a:t>Reading Recovery </a:t>
                      </a:r>
                    </a:p>
                    <a:p>
                      <a:pPr algn="l"/>
                      <a:r>
                        <a:rPr lang="en-GB" sz="1200" dirty="0" smtClean="0">
                          <a:latin typeface="Century Gothic" panose="020B0502020202020204" pitchFamily="34" charset="0"/>
                        </a:rPr>
                        <a:t>K2</a:t>
                      </a:r>
                      <a:r>
                        <a:rPr lang="en-GB" sz="1200" baseline="0" dirty="0" smtClean="0">
                          <a:latin typeface="Century Gothic" panose="020B0502020202020204" pitchFamily="34" charset="0"/>
                        </a:rPr>
                        <a:t> y3 </a:t>
                      </a:r>
                      <a:r>
                        <a:rPr lang="en-GB" sz="1200" dirty="0" err="1" smtClean="0">
                          <a:latin typeface="Century Gothic" panose="020B0502020202020204" pitchFamily="34" charset="0"/>
                        </a:rPr>
                        <a:t>Nessy</a:t>
                      </a:r>
                      <a:r>
                        <a:rPr lang="en-GB" sz="1200" dirty="0" smtClean="0">
                          <a:latin typeface="Century Gothic" panose="020B0502020202020204" pitchFamily="34" charset="0"/>
                        </a:rPr>
                        <a:t> – Data</a:t>
                      </a:r>
                    </a:p>
                    <a:p>
                      <a:pPr algn="l"/>
                      <a:r>
                        <a:rPr lang="en-GB" sz="1200" dirty="0" smtClean="0">
                          <a:latin typeface="Century Gothic" panose="020B0502020202020204" pitchFamily="34" charset="0"/>
                        </a:rPr>
                        <a:t>Small groups</a:t>
                      </a:r>
                      <a:r>
                        <a:rPr lang="en-GB" sz="1200" baseline="0" dirty="0" smtClean="0">
                          <a:latin typeface="Century Gothic" panose="020B0502020202020204" pitchFamily="34" charset="0"/>
                        </a:rPr>
                        <a:t> </a:t>
                      </a:r>
                    </a:p>
                    <a:p>
                      <a:pPr algn="l"/>
                      <a:r>
                        <a:rPr lang="en-GB" sz="1200" baseline="0" dirty="0" err="1" smtClean="0">
                          <a:latin typeface="Century Gothic" panose="020B0502020202020204" pitchFamily="34" charset="0"/>
                        </a:rPr>
                        <a:t>Geings</a:t>
                      </a:r>
                      <a:r>
                        <a:rPr lang="en-GB" sz="1200" baseline="0" dirty="0" smtClean="0">
                          <a:latin typeface="Century Gothic" panose="020B0502020202020204" pitchFamily="34" charset="0"/>
                        </a:rPr>
                        <a:t> fluency </a:t>
                      </a:r>
                      <a:endParaRPr lang="en-GB" sz="1200" dirty="0">
                        <a:latin typeface="Century Gothic" panose="020B0502020202020204" pitchFamily="34" charset="0"/>
                      </a:endParaRPr>
                    </a:p>
                  </a:txBody>
                  <a:tcPr/>
                </a:tc>
                <a:extLst>
                  <a:ext uri="{0D108BD9-81ED-4DB2-BD59-A6C34878D82A}">
                    <a16:rowId xmlns:a16="http://schemas.microsoft.com/office/drawing/2014/main" val="2193784161"/>
                  </a:ext>
                </a:extLst>
              </a:tr>
              <a:tr h="720877">
                <a:tc>
                  <a:txBody>
                    <a:bodyPr/>
                    <a:lstStyle/>
                    <a:p>
                      <a:pPr algn="l"/>
                      <a:r>
                        <a:rPr lang="en-GB" sz="1600" dirty="0" smtClean="0">
                          <a:latin typeface="Century Gothic" panose="020B0502020202020204" pitchFamily="34" charset="0"/>
                        </a:rPr>
                        <a:t>KS2 Writing</a:t>
                      </a:r>
                      <a:endParaRPr lang="en-GB" sz="1600" dirty="0">
                        <a:latin typeface="Century Gothic" panose="020B0502020202020204" pitchFamily="34" charset="0"/>
                      </a:endParaRPr>
                    </a:p>
                  </a:txBody>
                  <a:tcPr/>
                </a:tc>
                <a:tc>
                  <a:txBody>
                    <a:bodyPr/>
                    <a:lstStyle/>
                    <a:p>
                      <a:pPr marL="285750" indent="-285750" algn="l">
                        <a:buFont typeface="Arial" panose="020B0604020202020204" pitchFamily="34" charset="0"/>
                        <a:buChar char="•"/>
                      </a:pPr>
                      <a:r>
                        <a:rPr lang="en-GB" sz="1200" dirty="0" smtClean="0">
                          <a:latin typeface="Century Gothic" panose="020B0502020202020204" pitchFamily="34" charset="0"/>
                        </a:rPr>
                        <a:t>Daily text based English</a:t>
                      </a:r>
                      <a:r>
                        <a:rPr lang="en-GB" sz="1200" baseline="0" dirty="0" smtClean="0">
                          <a:latin typeface="Century Gothic" panose="020B0502020202020204" pitchFamily="34" charset="0"/>
                        </a:rPr>
                        <a:t> lessons</a:t>
                      </a:r>
                    </a:p>
                    <a:p>
                      <a:pPr marL="285750" indent="-285750" algn="l">
                        <a:buFont typeface="Arial" panose="020B0604020202020204" pitchFamily="34" charset="0"/>
                        <a:buChar char="•"/>
                      </a:pPr>
                      <a:r>
                        <a:rPr lang="en-GB" sz="1200" baseline="0" dirty="0" smtClean="0">
                          <a:latin typeface="Century Gothic" panose="020B0502020202020204" pitchFamily="34" charset="0"/>
                        </a:rPr>
                        <a:t>Genre specific?</a:t>
                      </a:r>
                    </a:p>
                    <a:p>
                      <a:pPr marL="285750" indent="-285750" algn="l">
                        <a:buFont typeface="Arial" panose="020B0604020202020204" pitchFamily="34" charset="0"/>
                        <a:buChar char="•"/>
                      </a:pPr>
                      <a:r>
                        <a:rPr lang="en-GB" sz="1200" baseline="0" dirty="0" smtClean="0">
                          <a:latin typeface="Century Gothic" panose="020B0502020202020204" pitchFamily="34" charset="0"/>
                        </a:rPr>
                        <a:t>Cross curricular </a:t>
                      </a:r>
                      <a:r>
                        <a:rPr lang="en-GB" sz="1200" baseline="0" dirty="0" err="1" smtClean="0">
                          <a:latin typeface="Century Gothic" panose="020B0502020202020204" pitchFamily="34" charset="0"/>
                        </a:rPr>
                        <a:t>opps</a:t>
                      </a:r>
                      <a:r>
                        <a:rPr lang="en-GB" sz="1200" baseline="0" dirty="0" smtClean="0">
                          <a:latin typeface="Century Gothic" panose="020B0502020202020204" pitchFamily="34" charset="0"/>
                        </a:rPr>
                        <a:t>?</a:t>
                      </a:r>
                      <a:endParaRPr lang="en-GB" sz="1200" dirty="0">
                        <a:latin typeface="Century Gothic" panose="020B0502020202020204" pitchFamily="34" charset="0"/>
                      </a:endParaRPr>
                    </a:p>
                  </a:txBody>
                  <a:tcPr/>
                </a:tc>
                <a:tc>
                  <a:txBody>
                    <a:bodyPr/>
                    <a:lstStyle/>
                    <a:p>
                      <a:pPr algn="l"/>
                      <a:endParaRPr lang="en-GB" sz="1200" dirty="0">
                        <a:latin typeface="Century Gothic" panose="020B0502020202020204" pitchFamily="34" charset="0"/>
                      </a:endParaRPr>
                    </a:p>
                  </a:txBody>
                  <a:tcPr/>
                </a:tc>
                <a:extLst>
                  <a:ext uri="{0D108BD9-81ED-4DB2-BD59-A6C34878D82A}">
                    <a16:rowId xmlns:a16="http://schemas.microsoft.com/office/drawing/2014/main" val="159179404"/>
                  </a:ext>
                </a:extLst>
              </a:tr>
              <a:tr h="720877">
                <a:tc>
                  <a:txBody>
                    <a:bodyPr/>
                    <a:lstStyle/>
                    <a:p>
                      <a:pPr algn="l"/>
                      <a:r>
                        <a:rPr lang="en-GB" sz="1600" dirty="0" smtClean="0">
                          <a:latin typeface="Century Gothic" panose="020B0502020202020204" pitchFamily="34" charset="0"/>
                        </a:rPr>
                        <a:t>KS2 </a:t>
                      </a:r>
                      <a:r>
                        <a:rPr lang="en-GB" sz="1200" dirty="0" smtClean="0">
                          <a:latin typeface="Century Gothic" panose="020B0502020202020204" pitchFamily="34" charset="0"/>
                        </a:rPr>
                        <a:t>Spelling/Handwriting</a:t>
                      </a:r>
                      <a:endParaRPr lang="en-GB" sz="1200" dirty="0">
                        <a:latin typeface="Century Gothic" panose="020B0502020202020204" pitchFamily="34" charset="0"/>
                      </a:endParaRPr>
                    </a:p>
                  </a:txBody>
                  <a:tcPr/>
                </a:tc>
                <a:tc>
                  <a:txBody>
                    <a:bodyPr/>
                    <a:lstStyle/>
                    <a:p>
                      <a:pPr marL="285750" indent="-285750" algn="l">
                        <a:buFont typeface="Arial" panose="020B0604020202020204" pitchFamily="34" charset="0"/>
                        <a:buChar char="•"/>
                      </a:pPr>
                      <a:r>
                        <a:rPr lang="en-GB" sz="1200" dirty="0" smtClean="0">
                          <a:latin typeface="Century Gothic" panose="020B0502020202020204" pitchFamily="34" charset="0"/>
                        </a:rPr>
                        <a:t>Essential spelling</a:t>
                      </a:r>
                      <a:r>
                        <a:rPr lang="en-GB" sz="1200" baseline="0" dirty="0" smtClean="0">
                          <a:latin typeface="Century Gothic" panose="020B0502020202020204" pitchFamily="34" charset="0"/>
                        </a:rPr>
                        <a:t> 3x p/w</a:t>
                      </a:r>
                    </a:p>
                    <a:p>
                      <a:pPr marL="285750" indent="-285750" algn="l">
                        <a:buFont typeface="Arial" panose="020B0604020202020204" pitchFamily="34" charset="0"/>
                        <a:buChar char="•"/>
                      </a:pPr>
                      <a:r>
                        <a:rPr lang="en-GB" sz="1200" baseline="0" dirty="0" smtClean="0">
                          <a:latin typeface="Century Gothic" panose="020B0502020202020204" pitchFamily="34" charset="0"/>
                        </a:rPr>
                        <a:t>Letter join 3x p/w?</a:t>
                      </a:r>
                      <a:endParaRPr lang="en-GB" sz="1200" dirty="0">
                        <a:latin typeface="Century Gothic" panose="020B0502020202020204" pitchFamily="34" charset="0"/>
                      </a:endParaRPr>
                    </a:p>
                  </a:txBody>
                  <a:tcPr/>
                </a:tc>
                <a:tc>
                  <a:txBody>
                    <a:bodyPr/>
                    <a:lstStyle/>
                    <a:p>
                      <a:pPr algn="l"/>
                      <a:r>
                        <a:rPr lang="en-GB" sz="1200" dirty="0" smtClean="0">
                          <a:latin typeface="Century Gothic" panose="020B0502020202020204" pitchFamily="34" charset="0"/>
                        </a:rPr>
                        <a:t>Year 6 spellings?</a:t>
                      </a:r>
                      <a:r>
                        <a:rPr lang="en-GB" sz="1200" baseline="0" dirty="0" smtClean="0">
                          <a:latin typeface="Century Gothic" panose="020B0502020202020204" pitchFamily="34" charset="0"/>
                        </a:rPr>
                        <a:t> </a:t>
                      </a:r>
                    </a:p>
                    <a:p>
                      <a:pPr algn="l"/>
                      <a:r>
                        <a:rPr lang="en-GB" sz="1200" baseline="0" dirty="0" smtClean="0">
                          <a:latin typeface="Century Gothic" panose="020B0502020202020204" pitchFamily="34" charset="0"/>
                        </a:rPr>
                        <a:t>Using EP under review</a:t>
                      </a:r>
                      <a:endParaRPr lang="en-GB" sz="1200" dirty="0">
                        <a:latin typeface="Century Gothic" panose="020B0502020202020204" pitchFamily="34" charset="0"/>
                      </a:endParaRPr>
                    </a:p>
                  </a:txBody>
                  <a:tcPr/>
                </a:tc>
                <a:extLst>
                  <a:ext uri="{0D108BD9-81ED-4DB2-BD59-A6C34878D82A}">
                    <a16:rowId xmlns:a16="http://schemas.microsoft.com/office/drawing/2014/main" val="440151243"/>
                  </a:ext>
                </a:extLst>
              </a:tr>
            </a:tbl>
          </a:graphicData>
        </a:graphic>
      </p:graphicFrame>
    </p:spTree>
    <p:extLst>
      <p:ext uri="{BB962C8B-B14F-4D97-AF65-F5344CB8AC3E}">
        <p14:creationId xmlns:p14="http://schemas.microsoft.com/office/powerpoint/2010/main" val="3475839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02" y="407362"/>
            <a:ext cx="8958324" cy="6369008"/>
          </a:xfrm>
          <a:prstGeom prst="rect">
            <a:avLst/>
          </a:prstGeom>
        </p:spPr>
      </p:pic>
      <p:sp>
        <p:nvSpPr>
          <p:cNvPr id="4" name="Rectangle 3"/>
          <p:cNvSpPr/>
          <p:nvPr/>
        </p:nvSpPr>
        <p:spPr>
          <a:xfrm>
            <a:off x="3821302" y="2480318"/>
            <a:ext cx="1426560" cy="923330"/>
          </a:xfrm>
          <a:prstGeom prst="rect">
            <a:avLst/>
          </a:prstGeom>
          <a:noFill/>
        </p:spPr>
        <p:txBody>
          <a:bodyPr wrap="squar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Reflect on reading in your class.</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6080798" y="2592962"/>
            <a:ext cx="1612090" cy="1477328"/>
          </a:xfrm>
          <a:prstGeom prst="rect">
            <a:avLst/>
          </a:prstGeom>
          <a:noFill/>
        </p:spPr>
        <p:txBody>
          <a:bodyPr wrap="squar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Complete </a:t>
            </a:r>
            <a:r>
              <a:rPr lang="en-US" b="1" i="1" cap="none" spc="0" dirty="0" smtClean="0">
                <a:ln w="0"/>
                <a:solidFill>
                  <a:schemeClr val="tx1"/>
                </a:solidFill>
                <a:effectLst>
                  <a:outerShdw blurRad="38100" dist="19050" dir="2700000" algn="tl" rotWithShape="0">
                    <a:schemeClr val="dk1">
                      <a:alpha val="40000"/>
                    </a:schemeClr>
                  </a:outerShdw>
                </a:effectLst>
              </a:rPr>
              <a:t>ONE</a:t>
            </a:r>
            <a:r>
              <a:rPr lang="en-US" b="0" cap="none" spc="0" dirty="0" smtClean="0">
                <a:ln w="0"/>
                <a:solidFill>
                  <a:schemeClr val="tx1"/>
                </a:solidFill>
                <a:effectLst>
                  <a:outerShdw blurRad="38100" dist="19050" dir="2700000" algn="tl" rotWithShape="0">
                    <a:schemeClr val="dk1">
                      <a:alpha val="40000"/>
                    </a:schemeClr>
                  </a:outerShdw>
                </a:effectLst>
              </a:rPr>
              <a:t> audit and research. Set achievable targets.</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2204536" y="4203101"/>
            <a:ext cx="1616766" cy="923330"/>
          </a:xfrm>
          <a:prstGeom prst="rect">
            <a:avLst/>
          </a:prstGeom>
          <a:noFill/>
        </p:spPr>
        <p:txBody>
          <a:bodyPr wrap="squar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Identify pupils who need support –PPM. </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4334823" y="5014939"/>
            <a:ext cx="1542516" cy="646331"/>
          </a:xfrm>
          <a:prstGeom prst="rect">
            <a:avLst/>
          </a:prstGeom>
          <a:noFill/>
        </p:spPr>
        <p:txBody>
          <a:bodyPr wrap="squar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Continue to track fluency. </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7091543" y="4737940"/>
            <a:ext cx="50526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9612500" y="546510"/>
            <a:ext cx="2135551" cy="4801314"/>
          </a:xfrm>
          <a:prstGeom prst="rect">
            <a:avLst/>
          </a:prstGeom>
          <a:noFill/>
        </p:spPr>
        <p:txBody>
          <a:bodyPr wrap="squar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Research – on website</a:t>
            </a:r>
          </a:p>
          <a:p>
            <a:pPr algn="ctr"/>
            <a:endParaRPr lang="en-US" dirty="0">
              <a:ln w="0"/>
              <a:effectLst>
                <a:outerShdw blurRad="38100" dist="19050" dir="2700000" algn="tl" rotWithShape="0">
                  <a:schemeClr val="dk1">
                    <a:alpha val="40000"/>
                  </a:schemeClr>
                </a:outerShdw>
              </a:effectLst>
            </a:endParaRPr>
          </a:p>
          <a:p>
            <a:pPr algn="ctr"/>
            <a:r>
              <a:rPr lang="en-US" dirty="0">
                <a:ln w="0"/>
                <a:effectLst>
                  <a:outerShdw blurRad="38100" dist="19050" dir="2700000" algn="tl" rotWithShape="0">
                    <a:schemeClr val="dk1">
                      <a:alpha val="40000"/>
                    </a:schemeClr>
                  </a:outerShdw>
                </a:effectLst>
                <a:hlinkClick r:id="rId3"/>
              </a:rPr>
              <a:t>https://ourfp.org</a:t>
            </a:r>
            <a:r>
              <a:rPr lang="en-US" dirty="0" smtClean="0">
                <a:ln w="0"/>
                <a:effectLst>
                  <a:outerShdw blurRad="38100" dist="19050" dir="2700000" algn="tl" rotWithShape="0">
                    <a:schemeClr val="dk1">
                      <a:alpha val="40000"/>
                    </a:schemeClr>
                  </a:outerShdw>
                </a:effectLst>
                <a:hlinkClick r:id="rId3"/>
              </a:rPr>
              <a:t>/</a:t>
            </a:r>
            <a:endParaRPr lang="en-US" dirty="0" smtClean="0">
              <a:ln w="0"/>
              <a:effectLst>
                <a:outerShdw blurRad="38100" dist="19050" dir="2700000" algn="tl" rotWithShape="0">
                  <a:schemeClr val="dk1">
                    <a:alpha val="40000"/>
                  </a:schemeClr>
                </a:outerShdw>
              </a:effectLst>
            </a:endParaRPr>
          </a:p>
          <a:p>
            <a:pPr algn="ctr"/>
            <a:endParaRPr lang="en-US" dirty="0" smtClean="0">
              <a:ln w="0"/>
              <a:effectLst>
                <a:outerShdw blurRad="38100" dist="19050" dir="2700000" algn="tl" rotWithShape="0">
                  <a:schemeClr val="dk1">
                    <a:alpha val="40000"/>
                  </a:schemeClr>
                </a:outerShdw>
              </a:effectLst>
            </a:endParaRPr>
          </a:p>
          <a:p>
            <a:pPr algn="ctr"/>
            <a:r>
              <a:rPr lang="en-US" dirty="0">
                <a:ln w="0"/>
                <a:effectLst>
                  <a:outerShdw blurRad="38100" dist="19050" dir="2700000" algn="tl" rotWithShape="0">
                    <a:schemeClr val="dk1">
                      <a:alpha val="40000"/>
                    </a:schemeClr>
                  </a:outerShdw>
                </a:effectLst>
                <a:hlinkClick r:id="rId4"/>
              </a:rPr>
              <a:t>https://</a:t>
            </a:r>
            <a:r>
              <a:rPr lang="en-US" dirty="0" smtClean="0">
                <a:ln w="0"/>
                <a:effectLst>
                  <a:outerShdw blurRad="38100" dist="19050" dir="2700000" algn="tl" rotWithShape="0">
                    <a:schemeClr val="dk1">
                      <a:alpha val="40000"/>
                    </a:schemeClr>
                  </a:outerShdw>
                </a:effectLst>
                <a:hlinkClick r:id="rId4"/>
              </a:rPr>
              <a:t>www.bl.uk/childrens-books/activities/creative-campaigns?utm_medium=email&amp;utm_source=govdelivery</a:t>
            </a:r>
            <a:endParaRPr lang="en-US" dirty="0" smtClean="0">
              <a:ln w="0"/>
              <a:effectLst>
                <a:outerShdw blurRad="38100" dist="19050" dir="2700000" algn="tl" rotWithShape="0">
                  <a:schemeClr val="dk1">
                    <a:alpha val="40000"/>
                  </a:schemeClr>
                </a:outerShdw>
              </a:effectLst>
            </a:endParaRPr>
          </a:p>
          <a:p>
            <a:pPr algn="ctr"/>
            <a:endParaRPr lang="en-US" dirty="0">
              <a:ln w="0"/>
              <a:effectLst>
                <a:outerShdw blurRad="38100" dist="19050" dir="2700000" algn="tl" rotWithShape="0">
                  <a:schemeClr val="dk1">
                    <a:alpha val="40000"/>
                  </a:schemeClr>
                </a:outerShdw>
              </a:effectLst>
            </a:endParaRPr>
          </a:p>
          <a:p>
            <a:pPr algn="ctr"/>
            <a:r>
              <a:rPr lang="en-US">
                <a:ln w="0"/>
                <a:effectLst>
                  <a:outerShdw blurRad="38100" dist="19050" dir="2700000" algn="tl" rotWithShape="0">
                    <a:schemeClr val="dk1">
                      <a:alpha val="40000"/>
                    </a:schemeClr>
                  </a:outerShdw>
                </a:effectLst>
                <a:hlinkClick r:id="rId5"/>
              </a:rPr>
              <a:t>https://www.sevenstories.org.uk</a:t>
            </a:r>
            <a:r>
              <a:rPr lang="en-US" smtClean="0">
                <a:ln w="0"/>
                <a:effectLst>
                  <a:outerShdw blurRad="38100" dist="19050" dir="2700000" algn="tl" rotWithShape="0">
                    <a:schemeClr val="dk1">
                      <a:alpha val="40000"/>
                    </a:schemeClr>
                  </a:outerShdw>
                </a:effectLst>
                <a:hlinkClick r:id="rId5"/>
              </a:rPr>
              <a:t>/</a:t>
            </a:r>
            <a:endParaRPr lang="en-US" dirty="0" smtClean="0">
              <a:ln w="0"/>
              <a:effectLst>
                <a:outerShdw blurRad="38100" dist="19050" dir="2700000" algn="tl" rotWithShape="0">
                  <a:schemeClr val="dk1">
                    <a:alpha val="40000"/>
                  </a:schemeClr>
                </a:outerShdw>
              </a:effectLst>
            </a:endParaRPr>
          </a:p>
          <a:p>
            <a:pPr algn="ctr"/>
            <a:endParaRPr lang="en-US" dirty="0" smtClean="0">
              <a:ln w="0"/>
              <a:effectLst>
                <a:outerShdw blurRad="38100" dist="19050" dir="2700000" algn="tl" rotWithShape="0">
                  <a:schemeClr val="dk1">
                    <a:alpha val="40000"/>
                  </a:schemeClr>
                </a:outerShdw>
              </a:effectLst>
            </a:endParaRPr>
          </a:p>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52534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34512" y="92333"/>
            <a:ext cx="2447636" cy="369332"/>
          </a:xfrm>
          <a:prstGeom prst="rect">
            <a:avLst/>
          </a:prstGeom>
          <a:noFill/>
        </p:spPr>
        <p:txBody>
          <a:bodyPr wrap="square" rtlCol="0">
            <a:spAutoFit/>
          </a:bodyPr>
          <a:lstStyle/>
          <a:p>
            <a:r>
              <a:rPr lang="en-GB" dirty="0" smtClean="0"/>
              <a:t>Data – lowest 20%</a:t>
            </a:r>
            <a:endParaRPr lang="en-GB" dirty="0"/>
          </a:p>
        </p:txBody>
      </p:sp>
      <p:sp>
        <p:nvSpPr>
          <p:cNvPr id="3" name="Rectangle 2"/>
          <p:cNvSpPr/>
          <p:nvPr/>
        </p:nvSpPr>
        <p:spPr>
          <a:xfrm>
            <a:off x="3471011" y="-87372"/>
            <a:ext cx="3501280"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Assessment</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790" y="3034539"/>
            <a:ext cx="4422514" cy="3415957"/>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790" y="923330"/>
            <a:ext cx="4422514" cy="1948277"/>
          </a:xfrm>
          <a:prstGeom prst="rect">
            <a:avLst/>
          </a:prstGeom>
        </p:spPr>
      </p:pic>
      <p:pic>
        <p:nvPicPr>
          <p:cNvPr id="6" name="Picture 5"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6800" y="92333"/>
            <a:ext cx="3395153" cy="576369"/>
          </a:xfrm>
          <a:prstGeom prst="rect">
            <a:avLst/>
          </a:prstGeom>
        </p:spPr>
      </p:pic>
      <p:sp>
        <p:nvSpPr>
          <p:cNvPr id="7" name="Rectangle 6"/>
          <p:cNvSpPr/>
          <p:nvPr/>
        </p:nvSpPr>
        <p:spPr>
          <a:xfrm>
            <a:off x="5015947" y="978781"/>
            <a:ext cx="6911010" cy="4893647"/>
          </a:xfrm>
          <a:prstGeom prst="rect">
            <a:avLst/>
          </a:prstGeom>
        </p:spPr>
        <p:txBody>
          <a:bodyPr wrap="square">
            <a:spAutoFit/>
          </a:bodyPr>
          <a:lstStyle/>
          <a:p>
            <a:r>
              <a:rPr lang="en-GB" sz="2400" b="1" u="sng" dirty="0"/>
              <a:t>S</a:t>
            </a:r>
            <a:r>
              <a:rPr lang="en-GB" sz="2400" b="1" u="sng" dirty="0" smtClean="0"/>
              <a:t>ummative</a:t>
            </a:r>
            <a:r>
              <a:rPr lang="en-GB" sz="2400" dirty="0" smtClean="0"/>
              <a:t> </a:t>
            </a:r>
            <a:r>
              <a:rPr lang="en-GB" sz="2400" dirty="0"/>
              <a:t>assessment are about: </a:t>
            </a:r>
            <a:endParaRPr lang="en-GB" sz="2400" dirty="0" smtClean="0"/>
          </a:p>
          <a:p>
            <a:r>
              <a:rPr lang="en-GB" sz="2400" dirty="0" smtClean="0"/>
              <a:t>• </a:t>
            </a:r>
            <a:r>
              <a:rPr lang="en-GB" sz="2400" dirty="0"/>
              <a:t>providing teachers with information about what each pupil has learnt in a given period </a:t>
            </a:r>
            <a:endParaRPr lang="en-GB" sz="2400" dirty="0" smtClean="0"/>
          </a:p>
          <a:p>
            <a:r>
              <a:rPr lang="en-GB" sz="2400" dirty="0" smtClean="0"/>
              <a:t>• </a:t>
            </a:r>
            <a:r>
              <a:rPr lang="en-GB" sz="2400" dirty="0"/>
              <a:t>providing leaders with information about which pupils might benefit from additional support. </a:t>
            </a:r>
            <a:endParaRPr lang="en-GB" sz="2400" dirty="0" smtClean="0"/>
          </a:p>
          <a:p>
            <a:endParaRPr lang="en-GB" sz="2400" dirty="0"/>
          </a:p>
          <a:p>
            <a:r>
              <a:rPr lang="en-GB" sz="2400" dirty="0" smtClean="0"/>
              <a:t>What </a:t>
            </a:r>
            <a:r>
              <a:rPr lang="en-GB" sz="2400" dirty="0"/>
              <a:t>is important is that teachers and leaders are clear about ‘what they are drawing from their data and how that informs their curriculum and teaching</a:t>
            </a:r>
            <a:r>
              <a:rPr lang="en-GB" sz="2400" dirty="0" smtClean="0"/>
              <a:t>’.</a:t>
            </a:r>
          </a:p>
          <a:p>
            <a:endParaRPr lang="en-GB" sz="2400" dirty="0"/>
          </a:p>
          <a:p>
            <a:r>
              <a:rPr lang="en-GB" sz="2400" b="1" i="1" dirty="0">
                <a:solidFill>
                  <a:srgbClr val="FF0000"/>
                </a:solidFill>
              </a:rPr>
              <a:t>Pupils new to the school should be assessed immediately on arrival. </a:t>
            </a:r>
          </a:p>
          <a:p>
            <a:endParaRPr lang="en-GB" sz="2400" dirty="0"/>
          </a:p>
        </p:txBody>
      </p:sp>
    </p:spTree>
    <p:extLst>
      <p:ext uri="{BB962C8B-B14F-4D97-AF65-F5344CB8AC3E}">
        <p14:creationId xmlns:p14="http://schemas.microsoft.com/office/powerpoint/2010/main" val="1757528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26" y="288956"/>
            <a:ext cx="9211013" cy="6390541"/>
          </a:xfrm>
          <a:prstGeom prst="rect">
            <a:avLst/>
          </a:prstGeom>
        </p:spPr>
      </p:pic>
      <p:sp>
        <p:nvSpPr>
          <p:cNvPr id="6" name="Rounded Rectangle 5"/>
          <p:cNvSpPr/>
          <p:nvPr/>
        </p:nvSpPr>
        <p:spPr>
          <a:xfrm>
            <a:off x="7066721" y="288956"/>
            <a:ext cx="2422717" cy="7745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3670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90" y="247949"/>
            <a:ext cx="1853412" cy="1580851"/>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048" y="168436"/>
            <a:ext cx="9958894" cy="6515818"/>
          </a:xfrm>
          <a:prstGeom prst="rect">
            <a:avLst/>
          </a:prstGeom>
        </p:spPr>
      </p:pic>
      <p:sp>
        <p:nvSpPr>
          <p:cNvPr id="5" name="Rectangle 4"/>
          <p:cNvSpPr/>
          <p:nvPr/>
        </p:nvSpPr>
        <p:spPr>
          <a:xfrm>
            <a:off x="-12456" y="1828800"/>
            <a:ext cx="2127505"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cap="none" spc="0" dirty="0" smtClean="0">
                <a:ln/>
                <a:solidFill>
                  <a:schemeClr val="accent4"/>
                </a:solidFill>
                <a:effectLst/>
              </a:rPr>
              <a:t>Activity</a:t>
            </a:r>
            <a:endParaRPr lang="en-US" sz="5400" b="1" cap="none" spc="0" dirty="0">
              <a:ln/>
              <a:solidFill>
                <a:schemeClr val="accent4"/>
              </a:solidFill>
              <a:effectLst/>
            </a:endParaRPr>
          </a:p>
        </p:txBody>
      </p:sp>
    </p:spTree>
    <p:extLst>
      <p:ext uri="{BB962C8B-B14F-4D97-AF65-F5344CB8AC3E}">
        <p14:creationId xmlns:p14="http://schemas.microsoft.com/office/powerpoint/2010/main" val="2067916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99391" y="156030"/>
            <a:ext cx="1977888" cy="1096300"/>
          </a:xfrm>
          <a:prstGeom prst="wedgeEllipseCallout">
            <a:avLst>
              <a:gd name="adj1" fmla="val 42839"/>
              <a:gd name="adj2" fmla="val 85463"/>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100" dirty="0" smtClean="0"/>
              <a:t>It would be good to know and understand steps in progression in writing.</a:t>
            </a:r>
            <a:endParaRPr lang="en-GB" sz="11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280" y="0"/>
            <a:ext cx="10055918" cy="6708913"/>
          </a:xfrm>
          <a:prstGeom prst="rect">
            <a:avLst/>
          </a:prstGeom>
        </p:spPr>
      </p:pic>
      <p:sp>
        <p:nvSpPr>
          <p:cNvPr id="5" name="TextBox 4"/>
          <p:cNvSpPr txBox="1"/>
          <p:nvPr/>
        </p:nvSpPr>
        <p:spPr>
          <a:xfrm>
            <a:off x="99391" y="1649896"/>
            <a:ext cx="1898374" cy="2123658"/>
          </a:xfrm>
          <a:prstGeom prst="rect">
            <a:avLst/>
          </a:prstGeom>
          <a:noFill/>
        </p:spPr>
        <p:txBody>
          <a:bodyPr wrap="square" rtlCol="0">
            <a:spAutoFit/>
          </a:bodyPr>
          <a:lstStyle/>
          <a:p>
            <a:pPr algn="ctr"/>
            <a:r>
              <a:rPr lang="en-GB" sz="1200" b="1" i="1" dirty="0"/>
              <a:t>The 2014 National Curriculum emphasises grammar. Grammar has its own statutory appendix in the curriculum document (signalling its significance) and we know from the TAFs that the application of grammatical forms is a significant aspect of the assessment process.</a:t>
            </a:r>
          </a:p>
        </p:txBody>
      </p:sp>
    </p:spTree>
    <p:extLst>
      <p:ext uri="{BB962C8B-B14F-4D97-AF65-F5344CB8AC3E}">
        <p14:creationId xmlns:p14="http://schemas.microsoft.com/office/powerpoint/2010/main" val="1588773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013" y="221587"/>
            <a:ext cx="5260617" cy="956973"/>
          </a:xfrm>
          <a:prstGeom prst="rect">
            <a:avLst/>
          </a:prstGeom>
        </p:spPr>
      </p:pic>
      <p:sp>
        <p:nvSpPr>
          <p:cNvPr id="6" name="Rectangle 5"/>
          <p:cNvSpPr/>
          <p:nvPr/>
        </p:nvSpPr>
        <p:spPr>
          <a:xfrm>
            <a:off x="5613732" y="469240"/>
            <a:ext cx="5907708"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rPr>
              <a:t>Reading Deep Dive – </a:t>
            </a:r>
            <a:r>
              <a:rPr lang="en-US" sz="2400" b="0" u="sng" cap="none" spc="0" dirty="0" smtClean="0">
                <a:ln w="0"/>
                <a:solidFill>
                  <a:schemeClr val="tx1"/>
                </a:solidFill>
                <a:effectLst>
                  <a:outerShdw blurRad="38100" dist="19050" dir="2700000" algn="tl" rotWithShape="0">
                    <a:schemeClr val="dk1">
                      <a:alpha val="40000"/>
                    </a:schemeClr>
                  </a:outerShdw>
                </a:effectLst>
              </a:rPr>
              <a:t>Thursday 16</a:t>
            </a:r>
            <a:r>
              <a:rPr lang="en-US" sz="2400" b="0" u="sng" cap="none" spc="0" baseline="30000" dirty="0" smtClean="0">
                <a:ln w="0"/>
                <a:solidFill>
                  <a:schemeClr val="tx1"/>
                </a:solidFill>
                <a:effectLst>
                  <a:outerShdw blurRad="38100" dist="19050" dir="2700000" algn="tl" rotWithShape="0">
                    <a:schemeClr val="dk1">
                      <a:alpha val="40000"/>
                    </a:schemeClr>
                  </a:outerShdw>
                </a:effectLst>
              </a:rPr>
              <a:t>th</a:t>
            </a:r>
            <a:r>
              <a:rPr lang="en-US" sz="2400" b="0" u="sng" cap="none" spc="0" dirty="0" smtClean="0">
                <a:ln w="0"/>
                <a:solidFill>
                  <a:schemeClr val="tx1"/>
                </a:solidFill>
                <a:effectLst>
                  <a:outerShdw blurRad="38100" dist="19050" dir="2700000" algn="tl" rotWithShape="0">
                    <a:schemeClr val="dk1">
                      <a:alpha val="40000"/>
                    </a:schemeClr>
                  </a:outerShdw>
                </a:effectLst>
              </a:rPr>
              <a:t> November</a:t>
            </a:r>
            <a:endParaRPr lang="en-US" sz="2400" b="0" u="sng"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217013" y="1301213"/>
            <a:ext cx="7754170" cy="4223400"/>
          </a:xfrm>
          <a:prstGeom prst="rect">
            <a:avLst/>
          </a:prstGeom>
        </p:spPr>
        <p:txBody>
          <a:bodyPr wrap="square">
            <a:spAutoFit/>
          </a:bodyPr>
          <a:lstStyle/>
          <a:p>
            <a:pPr>
              <a:lnSpc>
                <a:spcPct val="107000"/>
              </a:lnSpc>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Liz will see: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EY/KS1 Small groups reading</a:t>
            </a: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Phonics </a:t>
            </a:r>
            <a:r>
              <a:rPr lang="en-GB" sz="2400" dirty="0" smtClean="0">
                <a:latin typeface="Calibri" panose="020F0502020204030204" pitchFamily="34" charset="0"/>
                <a:ea typeface="Calibri" panose="020F0502020204030204" pitchFamily="34" charset="0"/>
                <a:cs typeface="Times New Roman" panose="02020603050405020304" pitchFamily="18" charset="0"/>
              </a:rPr>
              <a:t>lessons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Year 2 phonics/spelling depending on where children are</a:t>
            </a: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Time with RE and NS –mock deep dive questions</a:t>
            </a: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Reading in KS2 – Y4-impact of reading fluency</a:t>
            </a: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Y3/Y1 – </a:t>
            </a:r>
          </a:p>
          <a:p>
            <a:pPr marL="342900" lvl="0" indent="-342900">
              <a:lnSpc>
                <a:spcPct val="107000"/>
              </a:lnSpc>
              <a:spcAft>
                <a:spcPts val="80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Rapid catch up groups in KS2 – focus: consistency to approach/fidelity to LW ‘keep up’ </a:t>
            </a:r>
            <a:r>
              <a:rPr lang="en-GB" sz="2400" dirty="0" smtClean="0">
                <a:latin typeface="Calibri" panose="020F0502020204030204" pitchFamily="34" charset="0"/>
                <a:ea typeface="Calibri" panose="020F0502020204030204" pitchFamily="34" charset="0"/>
                <a:cs typeface="Times New Roman" panose="02020603050405020304" pitchFamily="18" charset="0"/>
              </a:rPr>
              <a:t>programme</a:t>
            </a:r>
          </a:p>
          <a:p>
            <a:pPr marL="342900" lvl="0" indent="-342900">
              <a:lnSpc>
                <a:spcPct val="107000"/>
              </a:lnSpc>
              <a:spcAft>
                <a:spcPts val="800"/>
              </a:spcAft>
              <a:buFont typeface="Symbol" panose="05050102010706020507" pitchFamily="18" charset="2"/>
              <a:buChar char=""/>
            </a:pPr>
            <a:r>
              <a:rPr lang="en-GB" sz="2400" dirty="0" smtClean="0">
                <a:latin typeface="Calibri" panose="020F0502020204030204" pitchFamily="34" charset="0"/>
                <a:ea typeface="Calibri" panose="020F0502020204030204" pitchFamily="34" charset="0"/>
                <a:cs typeface="Times New Roman" panose="02020603050405020304" pitchFamily="18" charset="0"/>
              </a:rPr>
              <a:t>Reading </a:t>
            </a:r>
            <a:r>
              <a:rPr lang="en-GB" sz="2400" dirty="0">
                <a:latin typeface="Calibri" panose="020F0502020204030204" pitchFamily="34" charset="0"/>
                <a:ea typeface="Calibri" panose="020F0502020204030204" pitchFamily="34" charset="0"/>
                <a:cs typeface="Times New Roman" panose="02020603050405020304" pitchFamily="18" charset="0"/>
              </a:rPr>
              <a:t>environments</a:t>
            </a:r>
            <a:endParaRPr lang="en-GB" sz="2400" dirty="0"/>
          </a:p>
        </p:txBody>
      </p:sp>
    </p:spTree>
    <p:extLst>
      <p:ext uri="{BB962C8B-B14F-4D97-AF65-F5344CB8AC3E}">
        <p14:creationId xmlns:p14="http://schemas.microsoft.com/office/powerpoint/2010/main" val="1348581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84" y="269807"/>
            <a:ext cx="3357938" cy="6280080"/>
          </a:xfrm>
          <a:prstGeom prst="rect">
            <a:avLst/>
          </a:prstGeom>
        </p:spPr>
      </p:pic>
    </p:spTree>
    <p:extLst>
      <p:ext uri="{BB962C8B-B14F-4D97-AF65-F5344CB8AC3E}">
        <p14:creationId xmlns:p14="http://schemas.microsoft.com/office/powerpoint/2010/main" val="2690655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6940" y="990447"/>
            <a:ext cx="6171820" cy="2575139"/>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499" y="990447"/>
            <a:ext cx="4482046" cy="2575139"/>
          </a:xfrm>
          <a:prstGeom prst="rect">
            <a:avLst/>
          </a:prstGeom>
        </p:spPr>
      </p:pic>
      <p:sp>
        <p:nvSpPr>
          <p:cNvPr id="7" name="Rectangle 6"/>
          <p:cNvSpPr/>
          <p:nvPr/>
        </p:nvSpPr>
        <p:spPr>
          <a:xfrm>
            <a:off x="228499" y="67117"/>
            <a:ext cx="2092240"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Aims…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662544" y="3901613"/>
            <a:ext cx="9606215" cy="646331"/>
          </a:xfrm>
          <a:prstGeom prst="rect">
            <a:avLst/>
          </a:prstGeom>
        </p:spPr>
        <p:txBody>
          <a:bodyPr wrap="square">
            <a:spAutoFit/>
          </a:bodyPr>
          <a:lstStyle/>
          <a:p>
            <a:r>
              <a:rPr lang="en-GB" b="1" i="1" dirty="0"/>
              <a:t>The guidance begins by setting out the social, cultural and economic importance of reading before outlining a conceptual model of it.</a:t>
            </a:r>
          </a:p>
        </p:txBody>
      </p:sp>
    </p:spTree>
    <p:extLst>
      <p:ext uri="{BB962C8B-B14F-4D97-AF65-F5344CB8AC3E}">
        <p14:creationId xmlns:p14="http://schemas.microsoft.com/office/powerpoint/2010/main" val="2836997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1267</TotalTime>
  <Words>1362</Words>
  <Application>Microsoft Office PowerPoint</Application>
  <PresentationFormat>Widescreen</PresentationFormat>
  <Paragraphs>182</Paragraphs>
  <Slides>31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Century Gothic</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Etienne</dc:creator>
  <cp:lastModifiedBy>Renee Etienne</cp:lastModifiedBy>
  <cp:revision>65</cp:revision>
  <cp:lastPrinted>2023-10-04T14:33:52Z</cp:lastPrinted>
  <dcterms:created xsi:type="dcterms:W3CDTF">2023-10-02T20:12:17Z</dcterms:created>
  <dcterms:modified xsi:type="dcterms:W3CDTF">2023-10-05T07:01:34Z</dcterms:modified>
</cp:coreProperties>
</file>