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  <p:sldId id="265" r:id="rId7"/>
    <p:sldId id="261" r:id="rId8"/>
    <p:sldId id="260" r:id="rId9"/>
    <p:sldId id="25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61" d="100"/>
          <a:sy n="61" d="100"/>
        </p:scale>
        <p:origin x="-210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8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6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8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4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3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7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7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7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1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0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60B3-E99B-44A9-BB71-66253D859A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B863-DFE2-43D7-BAC6-7B051D919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9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Confidentiality Policy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00800" cy="1752600"/>
          </a:xfrm>
        </p:spPr>
        <p:txBody>
          <a:bodyPr/>
          <a:lstStyle/>
          <a:p>
            <a:r>
              <a:rPr lang="en-GB" dirty="0" smtClean="0"/>
              <a:t>Please be assured I have no concerns, but it is good practice to revisit.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1844353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8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 Highly Professional Workforce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96" y="3140968"/>
            <a:ext cx="6244160" cy="3632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8640960" cy="2520280"/>
          </a:xfrm>
        </p:spPr>
        <p:txBody>
          <a:bodyPr/>
          <a:lstStyle/>
          <a:p>
            <a:pPr marL="0" indent="0" fontAlgn="base">
              <a:buNone/>
            </a:pPr>
            <a:r>
              <a:rPr lang="en-GB" dirty="0" smtClean="0"/>
              <a:t>The Confidentiality Policy is one of a number of policies in the school that guide and support our professional practice and help to uphold the integrity of our school and the public’s trust.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956977"/>
            <a:ext cx="2329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The Nolan Principles</a:t>
            </a:r>
          </a:p>
          <a:p>
            <a:endParaRPr lang="en-GB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Standards for those working in Public Life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3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Scenarios </a:t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</a:rPr>
              <a:t>What’s the right thing to do?</a:t>
            </a:r>
            <a:endParaRPr lang="en-GB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Teacher emails the Head with concerns about a child’s behaviour. The parent finds out about it and demands that they see the email. Do they have the right?</a:t>
            </a:r>
          </a:p>
          <a:p>
            <a:r>
              <a:rPr lang="en-GB" dirty="0" smtClean="0"/>
              <a:t>You’ve been to the local park at the weekend with your own children and have seen two young pupils from the school without their parents hanging out with a group of much older teens. </a:t>
            </a:r>
          </a:p>
          <a:p>
            <a:r>
              <a:rPr lang="en-GB" dirty="0" smtClean="0"/>
              <a:t>A Staff </a:t>
            </a:r>
            <a:r>
              <a:rPr lang="en-GB" dirty="0" err="1" smtClean="0"/>
              <a:t>WattsApp</a:t>
            </a:r>
            <a:r>
              <a:rPr lang="en-GB" dirty="0" smtClean="0"/>
              <a:t> Group is used to complain/vent about the behaviour of a specific child.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Scenarios </a:t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</a:rPr>
              <a:t>What’s the right thing to do?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colleague repeatedly puts a chair on a table to put up displays. You know this is not safe and against school policy. The colleague is senior to you and asks you to keep it quiet. </a:t>
            </a:r>
          </a:p>
          <a:p>
            <a:r>
              <a:rPr lang="en-GB" dirty="0" smtClean="0"/>
              <a:t>An Assistant Teacher, Teacher and </a:t>
            </a:r>
            <a:r>
              <a:rPr lang="en-GB" dirty="0" err="1" smtClean="0"/>
              <a:t>SENCo</a:t>
            </a:r>
            <a:r>
              <a:rPr lang="en-GB" dirty="0" smtClean="0"/>
              <a:t> are talking about a pupil’s educational needs by the photocopier. </a:t>
            </a:r>
          </a:p>
          <a:p>
            <a:r>
              <a:rPr lang="en-GB" dirty="0" smtClean="0"/>
              <a:t>A Teacher is working on the train, and opening up logs to respond to CPOMS.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520" y="1556792"/>
            <a:ext cx="8568952" cy="1872208"/>
          </a:xfrm>
          <a:prstGeom prst="rect">
            <a:avLst/>
          </a:prstGeom>
          <a:noFill/>
          <a:ln w="1270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Whistleblowing &amp; Health and Safety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98" y="1515748"/>
            <a:ext cx="3284069" cy="46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7" y="1484783"/>
            <a:ext cx="3312368" cy="471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Warning Sharks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3602"/>
            <a:ext cx="2237684" cy="315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228" y="125760"/>
            <a:ext cx="5910253" cy="1143000"/>
          </a:xfrm>
        </p:spPr>
        <p:txBody>
          <a:bodyPr/>
          <a:lstStyle/>
          <a:p>
            <a:r>
              <a:rPr lang="en-GB" b="1" dirty="0" smtClean="0"/>
              <a:t>Yellow Triangle</a:t>
            </a:r>
            <a:endParaRPr lang="en-GB" b="1" dirty="0"/>
          </a:p>
        </p:txBody>
      </p:sp>
      <p:pic>
        <p:nvPicPr>
          <p:cNvPr id="2052" name="Picture 4" descr="Danger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6" y="476672"/>
            <a:ext cx="2485700" cy="248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5215580" cy="521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Safety First, Safety Always!</a:t>
            </a:r>
            <a:endParaRPr lang="en-GB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1331640" y="1844824"/>
            <a:ext cx="5904656" cy="4248472"/>
          </a:xfrm>
          <a:prstGeom prst="triangle">
            <a:avLst/>
          </a:prstGeom>
          <a:solidFill>
            <a:srgbClr val="FFC000"/>
          </a:solidFill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75756" y="3537451"/>
            <a:ext cx="3816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Safety </a:t>
            </a:r>
            <a:endParaRPr lang="en-GB" sz="4400" b="1" dirty="0" smtClean="0"/>
          </a:p>
          <a:p>
            <a:pPr algn="ctr"/>
            <a:r>
              <a:rPr lang="en-GB" sz="4400" b="1" dirty="0" smtClean="0"/>
              <a:t>First!</a:t>
            </a:r>
          </a:p>
          <a:p>
            <a:pPr algn="ctr"/>
            <a:r>
              <a:rPr lang="en-GB" sz="4400" b="1" dirty="0" smtClean="0"/>
              <a:t>Safety </a:t>
            </a:r>
            <a:r>
              <a:rPr lang="en-GB" sz="4400" b="1" dirty="0" smtClean="0"/>
              <a:t>Always!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20" y="1963713"/>
            <a:ext cx="1536903" cy="153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Teaching Assistants’ Standards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Teaching assistants should uphold public trust in the education profession by: </a:t>
            </a:r>
          </a:p>
          <a:p>
            <a:r>
              <a:rPr lang="en-GB" dirty="0" smtClean="0"/>
              <a:t>Having proper and professional regard for the ethos, policies and practices of the school in which they work as professional members of staff. </a:t>
            </a:r>
          </a:p>
          <a:p>
            <a:r>
              <a:rPr lang="en-GB" dirty="0" smtClean="0"/>
              <a:t>Demonstrating positive attitudes, values and behaviours to develop and sustain effective relationships with the school community.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Teachers’ Standards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teacher is expected to demonstrate consistently high standards of personal and professional conduct. The following statements define the behaviour and attitudes which set the required standard for conduct throughout a teacher’s career. </a:t>
            </a:r>
          </a:p>
          <a:p>
            <a:r>
              <a:rPr lang="en-GB" dirty="0" smtClean="0"/>
              <a:t>Teachers uphold public trust in the profession and maintain high standards of ethics and behaviour, within and outside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11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What is a breach of confidentiality?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 smtClean="0"/>
              <a:t>In </a:t>
            </a:r>
            <a:r>
              <a:rPr lang="en-GB" dirty="0"/>
              <a:t>short, a confidentiality breach is the disclosure of information to someone without the consent of the person who owns it. In other words, failing to respect a person's privacy or the confidence in which they gave the information or data to you, by passing it onto someone </a:t>
            </a:r>
            <a:r>
              <a:rPr lang="en-GB"/>
              <a:t>else</a:t>
            </a:r>
            <a:r>
              <a:rPr lang="en-GB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0731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422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Confidentiality Policy</vt:lpstr>
      <vt:lpstr>Scenarios  What’s the right thing to do?</vt:lpstr>
      <vt:lpstr>Scenarios  What’s the right thing to do?</vt:lpstr>
      <vt:lpstr>Whistleblowing &amp; Health and Safety</vt:lpstr>
      <vt:lpstr>Yellow Triangle</vt:lpstr>
      <vt:lpstr>Safety First, Safety Always!</vt:lpstr>
      <vt:lpstr>Teaching Assistants’ Standards</vt:lpstr>
      <vt:lpstr>Teachers’ Standards</vt:lpstr>
      <vt:lpstr>What is a breach of confidentiality?</vt:lpstr>
      <vt:lpstr>A Highly Professional Workforce</vt:lpstr>
    </vt:vector>
  </TitlesOfParts>
  <Company>Milton Road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Confidentiality Policy</dc:title>
  <dc:creator>Rae Snape</dc:creator>
  <cp:lastModifiedBy>Rae Snape</cp:lastModifiedBy>
  <cp:revision>15</cp:revision>
  <dcterms:created xsi:type="dcterms:W3CDTF">2023-11-29T10:25:49Z</dcterms:created>
  <dcterms:modified xsi:type="dcterms:W3CDTF">2023-12-07T16:25:25Z</dcterms:modified>
</cp:coreProperties>
</file>